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8" r:id="rId4"/>
  </p:sldMasterIdLst>
  <p:notesMasterIdLst>
    <p:notesMasterId r:id="rId12"/>
  </p:notesMasterIdLst>
  <p:sldIdLst>
    <p:sldId id="256" r:id="rId5"/>
    <p:sldId id="257" r:id="rId6"/>
    <p:sldId id="273" r:id="rId7"/>
    <p:sldId id="274" r:id="rId8"/>
    <p:sldId id="270" r:id="rId9"/>
    <p:sldId id="272" r:id="rId10"/>
    <p:sldId id="268"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506C6B-E33C-48A4-A8DF-59F37F0F9A80}" v="2" dt="2020-08-26T19:58:12.11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6357" autoAdjust="0"/>
  </p:normalViewPr>
  <p:slideViewPr>
    <p:cSldViewPr snapToGrid="0">
      <p:cViewPr varScale="1">
        <p:scale>
          <a:sx n="114" d="100"/>
          <a:sy n="114" d="100"/>
        </p:scale>
        <p:origin x="47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ckie Wohlgemuth" userId="f0b16306-bb15-482d-a8ac-cc97eef3ffdd" providerId="ADAL" clId="{09506C6B-E33C-48A4-A8DF-59F37F0F9A80}"/>
    <pc:docChg chg="undo custSel modSld">
      <pc:chgData name="Jackie Wohlgemuth" userId="f0b16306-bb15-482d-a8ac-cc97eef3ffdd" providerId="ADAL" clId="{09506C6B-E33C-48A4-A8DF-59F37F0F9A80}" dt="2020-08-26T21:14:37.352" v="34" actId="27636"/>
      <pc:docMkLst>
        <pc:docMk/>
      </pc:docMkLst>
      <pc:sldChg chg="modSp mod">
        <pc:chgData name="Jackie Wohlgemuth" userId="f0b16306-bb15-482d-a8ac-cc97eef3ffdd" providerId="ADAL" clId="{09506C6B-E33C-48A4-A8DF-59F37F0F9A80}" dt="2020-08-26T19:54:51.279" v="0" actId="20577"/>
        <pc:sldMkLst>
          <pc:docMk/>
          <pc:sldMk cId="1155551383" sldId="256"/>
        </pc:sldMkLst>
        <pc:spChg chg="mod">
          <ac:chgData name="Jackie Wohlgemuth" userId="f0b16306-bb15-482d-a8ac-cc97eef3ffdd" providerId="ADAL" clId="{09506C6B-E33C-48A4-A8DF-59F37F0F9A80}" dt="2020-08-26T19:54:51.279" v="0" actId="20577"/>
          <ac:spMkLst>
            <pc:docMk/>
            <pc:sldMk cId="1155551383" sldId="256"/>
            <ac:spMk id="3" creationId="{1B15864F-6917-4504-A360-CA1356668B90}"/>
          </ac:spMkLst>
        </pc:spChg>
      </pc:sldChg>
      <pc:sldChg chg="modNotesTx">
        <pc:chgData name="Jackie Wohlgemuth" userId="f0b16306-bb15-482d-a8ac-cc97eef3ffdd" providerId="ADAL" clId="{09506C6B-E33C-48A4-A8DF-59F37F0F9A80}" dt="2020-08-26T19:54:59.935" v="1" actId="6549"/>
        <pc:sldMkLst>
          <pc:docMk/>
          <pc:sldMk cId="2302911236" sldId="257"/>
        </pc:sldMkLst>
      </pc:sldChg>
      <pc:sldChg chg="modSp mod modNotesTx">
        <pc:chgData name="Jackie Wohlgemuth" userId="f0b16306-bb15-482d-a8ac-cc97eef3ffdd" providerId="ADAL" clId="{09506C6B-E33C-48A4-A8DF-59F37F0F9A80}" dt="2020-08-26T21:14:37.352" v="34" actId="27636"/>
        <pc:sldMkLst>
          <pc:docMk/>
          <pc:sldMk cId="1160320349" sldId="268"/>
        </pc:sldMkLst>
        <pc:spChg chg="mod">
          <ac:chgData name="Jackie Wohlgemuth" userId="f0b16306-bb15-482d-a8ac-cc97eef3ffdd" providerId="ADAL" clId="{09506C6B-E33C-48A4-A8DF-59F37F0F9A80}" dt="2020-08-26T21:14:37.352" v="34" actId="27636"/>
          <ac:spMkLst>
            <pc:docMk/>
            <pc:sldMk cId="1160320349" sldId="268"/>
            <ac:spMk id="3" creationId="{00000000-0000-0000-0000-000000000000}"/>
          </ac:spMkLst>
        </pc:spChg>
      </pc:sldChg>
      <pc:sldChg chg="modSp mod">
        <pc:chgData name="Jackie Wohlgemuth" userId="f0b16306-bb15-482d-a8ac-cc97eef3ffdd" providerId="ADAL" clId="{09506C6B-E33C-48A4-A8DF-59F37F0F9A80}" dt="2020-08-26T21:14:15.815" v="30"/>
        <pc:sldMkLst>
          <pc:docMk/>
          <pc:sldMk cId="1535573472" sldId="272"/>
        </pc:sldMkLst>
        <pc:spChg chg="mod">
          <ac:chgData name="Jackie Wohlgemuth" userId="f0b16306-bb15-482d-a8ac-cc97eef3ffdd" providerId="ADAL" clId="{09506C6B-E33C-48A4-A8DF-59F37F0F9A80}" dt="2020-08-26T21:14:15.815" v="30"/>
          <ac:spMkLst>
            <pc:docMk/>
            <pc:sldMk cId="1535573472" sldId="272"/>
            <ac:spMk id="8" creationId="{1EBE6F86-E8C8-4757-AF98-E68A91994A0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62C3E9-7D34-4C49-9311-32043039F9D0}" type="datetimeFigureOut">
              <a:rPr lang="en-US" smtClean="0"/>
              <a:t>8/26/2020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9C6495A-D9AF-4762-AD65-B909B2B956B8}" type="slidenum">
              <a:rPr lang="en-US" smtClean="0"/>
              <a:t>‹#›</a:t>
            </a:fld>
            <a:endParaRPr lang="en-US"/>
          </a:p>
        </p:txBody>
      </p:sp>
    </p:spTree>
    <p:extLst>
      <p:ext uri="{BB962C8B-B14F-4D97-AF65-F5344CB8AC3E}">
        <p14:creationId xmlns:p14="http://schemas.microsoft.com/office/powerpoint/2010/main" val="26645839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9C6495A-D9AF-4762-AD65-B909B2B956B8}" type="slidenum">
              <a:rPr lang="en-US" smtClean="0"/>
              <a:t>1</a:t>
            </a:fld>
            <a:endParaRPr lang="en-US"/>
          </a:p>
        </p:txBody>
      </p:sp>
    </p:spTree>
    <p:extLst>
      <p:ext uri="{BB962C8B-B14F-4D97-AF65-F5344CB8AC3E}">
        <p14:creationId xmlns:p14="http://schemas.microsoft.com/office/powerpoint/2010/main" val="10699170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9C6495A-D9AF-4762-AD65-B909B2B956B8}" type="slidenum">
              <a:rPr lang="en-US" smtClean="0"/>
              <a:t>2</a:t>
            </a:fld>
            <a:endParaRPr lang="en-US"/>
          </a:p>
        </p:txBody>
      </p:sp>
    </p:spTree>
    <p:extLst>
      <p:ext uri="{BB962C8B-B14F-4D97-AF65-F5344CB8AC3E}">
        <p14:creationId xmlns:p14="http://schemas.microsoft.com/office/powerpoint/2010/main" val="3538324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9C6495A-D9AF-4762-AD65-B909B2B956B8}" type="slidenum">
              <a:rPr lang="en-US" smtClean="0"/>
              <a:t>3</a:t>
            </a:fld>
            <a:endParaRPr lang="en-US"/>
          </a:p>
        </p:txBody>
      </p:sp>
    </p:spTree>
    <p:extLst>
      <p:ext uri="{BB962C8B-B14F-4D97-AF65-F5344CB8AC3E}">
        <p14:creationId xmlns:p14="http://schemas.microsoft.com/office/powerpoint/2010/main" val="24078228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9C6495A-D9AF-4762-AD65-B909B2B956B8}" type="slidenum">
              <a:rPr lang="en-US" smtClean="0"/>
              <a:t>5</a:t>
            </a:fld>
            <a:endParaRPr lang="en-US"/>
          </a:p>
        </p:txBody>
      </p:sp>
    </p:spTree>
    <p:extLst>
      <p:ext uri="{BB962C8B-B14F-4D97-AF65-F5344CB8AC3E}">
        <p14:creationId xmlns:p14="http://schemas.microsoft.com/office/powerpoint/2010/main" val="41258788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9C6495A-D9AF-4762-AD65-B909B2B956B8}" type="slidenum">
              <a:rPr lang="en-US" smtClean="0"/>
              <a:t>7</a:t>
            </a:fld>
            <a:endParaRPr lang="en-US"/>
          </a:p>
        </p:txBody>
      </p:sp>
    </p:spTree>
    <p:extLst>
      <p:ext uri="{BB962C8B-B14F-4D97-AF65-F5344CB8AC3E}">
        <p14:creationId xmlns:p14="http://schemas.microsoft.com/office/powerpoint/2010/main" val="7298334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81F6CA-3422-4B6F-B519-E44A4263F4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023FB5D-9C4F-4241-A76A-993BDB03671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8B00063-3AB1-4BD0-8641-E9E4CB48C88F}"/>
              </a:ext>
            </a:extLst>
          </p:cNvPr>
          <p:cNvSpPr>
            <a:spLocks noGrp="1"/>
          </p:cNvSpPr>
          <p:nvPr>
            <p:ph type="dt" sz="half" idx="10"/>
          </p:nvPr>
        </p:nvSpPr>
        <p:spPr/>
        <p:txBody>
          <a:bodyPr/>
          <a:lstStyle/>
          <a:p>
            <a:fld id="{4E8CBD6C-3F05-436B-9B7F-A993E36212A1}" type="datetime1">
              <a:rPr lang="en-US" smtClean="0"/>
              <a:t>8/26/2020</a:t>
            </a:fld>
            <a:endParaRPr lang="en-US" dirty="0"/>
          </a:p>
        </p:txBody>
      </p:sp>
      <p:sp>
        <p:nvSpPr>
          <p:cNvPr id="5" name="Footer Placeholder 4">
            <a:extLst>
              <a:ext uri="{FF2B5EF4-FFF2-40B4-BE49-F238E27FC236}">
                <a16:creationId xmlns:a16="http://schemas.microsoft.com/office/drawing/2014/main" id="{6407A2C6-D52A-4AD5-8C25-397715C42F0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C315A2D-D8F6-4100-9A61-42200AF491E5}"/>
              </a:ext>
            </a:extLst>
          </p:cNvPr>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1096003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32AE9-DCC0-45B8-8408-A6284A20BCD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8C3BB31-6016-4AE1-9B53-E671ACEF581F}"/>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24C8FA-7BA7-42B0-ABC0-63F12948EFAF}"/>
              </a:ext>
            </a:extLst>
          </p:cNvPr>
          <p:cNvSpPr>
            <a:spLocks noGrp="1"/>
          </p:cNvSpPr>
          <p:nvPr>
            <p:ph type="dt" sz="half" idx="10"/>
          </p:nvPr>
        </p:nvSpPr>
        <p:spPr/>
        <p:txBody>
          <a:bodyPr/>
          <a:lstStyle/>
          <a:p>
            <a:fld id="{E4298754-681F-43AB-A45F-452DC160713C}" type="datetime1">
              <a:rPr lang="en-US" smtClean="0"/>
              <a:t>8/26/2020</a:t>
            </a:fld>
            <a:endParaRPr lang="en-US" dirty="0"/>
          </a:p>
        </p:txBody>
      </p:sp>
      <p:sp>
        <p:nvSpPr>
          <p:cNvPr id="5" name="Footer Placeholder 4">
            <a:extLst>
              <a:ext uri="{FF2B5EF4-FFF2-40B4-BE49-F238E27FC236}">
                <a16:creationId xmlns:a16="http://schemas.microsoft.com/office/drawing/2014/main" id="{0B9C6E06-5569-4557-8CDC-6403FA72144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4A69315-96E1-4C8B-90DB-FBC67736B82F}"/>
              </a:ext>
            </a:extLst>
          </p:cNvPr>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1593552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10C5324-3EB3-4DCC-97DC-9E78A768A07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F923B2B-7A4C-46C4-A11B-78A5103E2E8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BC0C64-237F-4080-BC02-34C9FF2C6B00}"/>
              </a:ext>
            </a:extLst>
          </p:cNvPr>
          <p:cNvSpPr>
            <a:spLocks noGrp="1"/>
          </p:cNvSpPr>
          <p:nvPr>
            <p:ph type="dt" sz="half" idx="10"/>
          </p:nvPr>
        </p:nvSpPr>
        <p:spPr/>
        <p:txBody>
          <a:bodyPr/>
          <a:lstStyle/>
          <a:p>
            <a:fld id="{A4F9DE14-F4A5-4999-B435-47C208D1AD3D}" type="datetime1">
              <a:rPr lang="en-US" smtClean="0"/>
              <a:t>8/26/2020</a:t>
            </a:fld>
            <a:endParaRPr lang="en-US" dirty="0"/>
          </a:p>
        </p:txBody>
      </p:sp>
      <p:sp>
        <p:nvSpPr>
          <p:cNvPr id="5" name="Footer Placeholder 4">
            <a:extLst>
              <a:ext uri="{FF2B5EF4-FFF2-40B4-BE49-F238E27FC236}">
                <a16:creationId xmlns:a16="http://schemas.microsoft.com/office/drawing/2014/main" id="{B1209132-8F5B-4EBB-AE30-7B8F3CA09EF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B359FA4-6F4C-464C-B550-BC5307D60B95}"/>
              </a:ext>
            </a:extLst>
          </p:cNvPr>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32493622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9E44F9-E3A4-469F-ACE5-0EB0F7132C5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66F182D-8AE7-493F-90F4-EFC6EC92B7F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F2F347E-C002-489F-9B4F-76DB244A9FE8}"/>
              </a:ext>
            </a:extLst>
          </p:cNvPr>
          <p:cNvSpPr>
            <a:spLocks noGrp="1"/>
          </p:cNvSpPr>
          <p:nvPr>
            <p:ph type="dt" sz="half" idx="10"/>
          </p:nvPr>
        </p:nvSpPr>
        <p:spPr/>
        <p:txBody>
          <a:bodyPr/>
          <a:lstStyle/>
          <a:p>
            <a:fld id="{2F357C69-836E-40EC-922D-D19EC1509A0A}" type="datetime1">
              <a:rPr lang="en-US" smtClean="0"/>
              <a:t>8/26/2020</a:t>
            </a:fld>
            <a:endParaRPr lang="en-US" dirty="0"/>
          </a:p>
        </p:txBody>
      </p:sp>
      <p:sp>
        <p:nvSpPr>
          <p:cNvPr id="5" name="Footer Placeholder 4">
            <a:extLst>
              <a:ext uri="{FF2B5EF4-FFF2-40B4-BE49-F238E27FC236}">
                <a16:creationId xmlns:a16="http://schemas.microsoft.com/office/drawing/2014/main" id="{5DB45BB3-8940-44FB-A680-2542A066889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5D16A41-6BF2-4273-907D-C6765AFBC2E4}"/>
              </a:ext>
            </a:extLst>
          </p:cNvPr>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15238001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F74ADF-8ED5-438C-A44D-416A1784F08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666248F-612D-424F-9B54-DA5D2EADF08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7A719901-5D8A-4C79-9E07-A5490D1DC00B}"/>
              </a:ext>
            </a:extLst>
          </p:cNvPr>
          <p:cNvSpPr>
            <a:spLocks noGrp="1"/>
          </p:cNvSpPr>
          <p:nvPr>
            <p:ph type="dt" sz="half" idx="10"/>
          </p:nvPr>
        </p:nvSpPr>
        <p:spPr/>
        <p:txBody>
          <a:bodyPr/>
          <a:lstStyle/>
          <a:p>
            <a:fld id="{DB210EF2-4CEF-4535-842D-2E3851896C6C}" type="datetime1">
              <a:rPr lang="en-US" smtClean="0"/>
              <a:t>8/26/2020</a:t>
            </a:fld>
            <a:endParaRPr lang="en-US" dirty="0"/>
          </a:p>
        </p:txBody>
      </p:sp>
      <p:sp>
        <p:nvSpPr>
          <p:cNvPr id="5" name="Footer Placeholder 4">
            <a:extLst>
              <a:ext uri="{FF2B5EF4-FFF2-40B4-BE49-F238E27FC236}">
                <a16:creationId xmlns:a16="http://schemas.microsoft.com/office/drawing/2014/main" id="{A17F8FD3-93E1-45CA-84A5-E703D3E9565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0744298-71D8-414B-BA53-16265C368113}"/>
              </a:ext>
            </a:extLst>
          </p:cNvPr>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3792922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68A31-76F0-451B-983A-67C4B1AD726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489608A-18B1-4A85-A08F-59E1A4A99360}"/>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031E4C0-44E0-4E37-8289-4C39B29141F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C3FAD14-59DF-442A-8485-B8AE21CD9DCE}"/>
              </a:ext>
            </a:extLst>
          </p:cNvPr>
          <p:cNvSpPr>
            <a:spLocks noGrp="1"/>
          </p:cNvSpPr>
          <p:nvPr>
            <p:ph type="dt" sz="half" idx="10"/>
          </p:nvPr>
        </p:nvSpPr>
        <p:spPr/>
        <p:txBody>
          <a:bodyPr/>
          <a:lstStyle/>
          <a:p>
            <a:fld id="{64B0CF43-1C32-4343-99B3-08150BEF490E}" type="datetime1">
              <a:rPr lang="en-US" smtClean="0"/>
              <a:t>8/26/2020</a:t>
            </a:fld>
            <a:endParaRPr lang="en-US" dirty="0"/>
          </a:p>
        </p:txBody>
      </p:sp>
      <p:sp>
        <p:nvSpPr>
          <p:cNvPr id="6" name="Footer Placeholder 5">
            <a:extLst>
              <a:ext uri="{FF2B5EF4-FFF2-40B4-BE49-F238E27FC236}">
                <a16:creationId xmlns:a16="http://schemas.microsoft.com/office/drawing/2014/main" id="{7ABE0E56-69E4-4CC3-B98E-7C0237DD942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C85C4D3-3BBE-44EA-898F-343F85995515}"/>
              </a:ext>
            </a:extLst>
          </p:cNvPr>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41882172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AEC930-F3E8-4D4F-A31B-1F21BF95201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2AA5E82-B235-4F3F-A761-3A158F6715A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DEAB9DF-6B4B-4FFB-85CF-263C37186C8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D95A9C9-3CA6-447D-81B5-93CF3997420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7CBAFC4-E03E-44CE-8E81-F9872BA843E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5470DE5-6D75-4EDF-99F6-14162D52DE22}"/>
              </a:ext>
            </a:extLst>
          </p:cNvPr>
          <p:cNvSpPr>
            <a:spLocks noGrp="1"/>
          </p:cNvSpPr>
          <p:nvPr>
            <p:ph type="dt" sz="half" idx="10"/>
          </p:nvPr>
        </p:nvSpPr>
        <p:spPr/>
        <p:txBody>
          <a:bodyPr/>
          <a:lstStyle/>
          <a:p>
            <a:fld id="{596EB414-328E-4704-BEC2-7D813FDCA7DC}" type="datetime1">
              <a:rPr lang="en-US" smtClean="0"/>
              <a:t>8/26/2020</a:t>
            </a:fld>
            <a:endParaRPr lang="en-US" dirty="0"/>
          </a:p>
        </p:txBody>
      </p:sp>
      <p:sp>
        <p:nvSpPr>
          <p:cNvPr id="8" name="Footer Placeholder 7">
            <a:extLst>
              <a:ext uri="{FF2B5EF4-FFF2-40B4-BE49-F238E27FC236}">
                <a16:creationId xmlns:a16="http://schemas.microsoft.com/office/drawing/2014/main" id="{66026A44-78D3-46D0-82B1-8D08115C4D54}"/>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747F505-0AC0-4C99-BCBA-4C581B1C6C63}"/>
              </a:ext>
            </a:extLst>
          </p:cNvPr>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32651188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11EC8-2AA2-47BB-AE3E-40253175918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265F287-F4B8-4634-B8A5-4AD78F8187DD}"/>
              </a:ext>
            </a:extLst>
          </p:cNvPr>
          <p:cNvSpPr>
            <a:spLocks noGrp="1"/>
          </p:cNvSpPr>
          <p:nvPr>
            <p:ph type="dt" sz="half" idx="10"/>
          </p:nvPr>
        </p:nvSpPr>
        <p:spPr/>
        <p:txBody>
          <a:bodyPr/>
          <a:lstStyle/>
          <a:p>
            <a:fld id="{B4987A09-63E2-4092-A5C5-6291F695C91C}" type="datetime1">
              <a:rPr lang="en-US" smtClean="0"/>
              <a:t>8/26/2020</a:t>
            </a:fld>
            <a:endParaRPr lang="en-US" dirty="0"/>
          </a:p>
        </p:txBody>
      </p:sp>
      <p:sp>
        <p:nvSpPr>
          <p:cNvPr id="4" name="Footer Placeholder 3">
            <a:extLst>
              <a:ext uri="{FF2B5EF4-FFF2-40B4-BE49-F238E27FC236}">
                <a16:creationId xmlns:a16="http://schemas.microsoft.com/office/drawing/2014/main" id="{54773481-FB25-42ED-97FC-4D77D432B420}"/>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8E23B6B4-3562-4A2D-9A36-1A883D0FE513}"/>
              </a:ext>
            </a:extLst>
          </p:cNvPr>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23132600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43B4D02-CA53-48E2-A76D-F479A8D68497}"/>
              </a:ext>
            </a:extLst>
          </p:cNvPr>
          <p:cNvSpPr>
            <a:spLocks noGrp="1"/>
          </p:cNvSpPr>
          <p:nvPr>
            <p:ph type="dt" sz="half" idx="10"/>
          </p:nvPr>
        </p:nvSpPr>
        <p:spPr/>
        <p:txBody>
          <a:bodyPr/>
          <a:lstStyle/>
          <a:p>
            <a:fld id="{57B119E7-335D-4184-9BA9-16B274631029}" type="datetime1">
              <a:rPr lang="en-US" smtClean="0"/>
              <a:t>8/26/2020</a:t>
            </a:fld>
            <a:endParaRPr lang="en-US" dirty="0"/>
          </a:p>
        </p:txBody>
      </p:sp>
      <p:sp>
        <p:nvSpPr>
          <p:cNvPr id="3" name="Footer Placeholder 2">
            <a:extLst>
              <a:ext uri="{FF2B5EF4-FFF2-40B4-BE49-F238E27FC236}">
                <a16:creationId xmlns:a16="http://schemas.microsoft.com/office/drawing/2014/main" id="{5D173363-5C5C-4861-BAFB-198A430C5482}"/>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291A0C46-BBD3-4FFE-A86F-223535D1386A}"/>
              </a:ext>
            </a:extLst>
          </p:cNvPr>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41054573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331204-2871-4345-BB63-9712F5CA58A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8181BE3-CA97-43C5-BEA4-548CD6159DE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9903A26-AEF2-47F3-B40B-6E7C0810D7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369D67B-6EED-4737-97D0-120E14025BE2}"/>
              </a:ext>
            </a:extLst>
          </p:cNvPr>
          <p:cNvSpPr>
            <a:spLocks noGrp="1"/>
          </p:cNvSpPr>
          <p:nvPr>
            <p:ph type="dt" sz="half" idx="10"/>
          </p:nvPr>
        </p:nvSpPr>
        <p:spPr/>
        <p:txBody>
          <a:bodyPr/>
          <a:lstStyle/>
          <a:p>
            <a:fld id="{0DDB2731-04DD-4233-BB3A-4EDD998F1643}" type="datetime1">
              <a:rPr lang="en-US" smtClean="0"/>
              <a:t>8/26/2020</a:t>
            </a:fld>
            <a:endParaRPr lang="en-US" dirty="0"/>
          </a:p>
        </p:txBody>
      </p:sp>
      <p:sp>
        <p:nvSpPr>
          <p:cNvPr id="6" name="Footer Placeholder 5">
            <a:extLst>
              <a:ext uri="{FF2B5EF4-FFF2-40B4-BE49-F238E27FC236}">
                <a16:creationId xmlns:a16="http://schemas.microsoft.com/office/drawing/2014/main" id="{16F9AD5B-ABE2-4487-B892-5A256E90AAB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2C6E19E-7F20-4A35-AA67-5E5A4F71CA1A}"/>
              </a:ext>
            </a:extLst>
          </p:cNvPr>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3323996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2D9817-EAC9-4483-80CC-A3CF56B5D2C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55C18AF-E4EE-4F60-BDE3-34ACA898378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9909D4B-976A-43CB-B7FE-BA07F57400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2E697B5-D641-4196-BB28-865251E8F12B}"/>
              </a:ext>
            </a:extLst>
          </p:cNvPr>
          <p:cNvSpPr>
            <a:spLocks noGrp="1"/>
          </p:cNvSpPr>
          <p:nvPr>
            <p:ph type="dt" sz="half" idx="10"/>
          </p:nvPr>
        </p:nvSpPr>
        <p:spPr/>
        <p:txBody>
          <a:bodyPr/>
          <a:lstStyle/>
          <a:p>
            <a:fld id="{7DB1A080-DBB3-4921-AEA1-43D1440C01F2}" type="datetime1">
              <a:rPr lang="en-US" smtClean="0"/>
              <a:t>8/26/2020</a:t>
            </a:fld>
            <a:endParaRPr lang="en-US" dirty="0"/>
          </a:p>
        </p:txBody>
      </p:sp>
      <p:sp>
        <p:nvSpPr>
          <p:cNvPr id="6" name="Footer Placeholder 5">
            <a:extLst>
              <a:ext uri="{FF2B5EF4-FFF2-40B4-BE49-F238E27FC236}">
                <a16:creationId xmlns:a16="http://schemas.microsoft.com/office/drawing/2014/main" id="{1A78E2B7-1173-456A-AEFB-3364671A629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2B55C35-06B4-4256-81ED-098B63BB75C3}"/>
              </a:ext>
            </a:extLst>
          </p:cNvPr>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1263746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F25545B-D28A-4C5C-B1F5-CF9046B7E23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139E320-AC4C-4794-9285-24C1732399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81E3657-6B89-4F49-98A7-765AE907E1D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03E2A7-CC2C-458A-A8E0-214936B98DD4}" type="datetime1">
              <a:rPr lang="en-US" smtClean="0"/>
              <a:t>8/26/2020</a:t>
            </a:fld>
            <a:endParaRPr lang="en-US" dirty="0"/>
          </a:p>
        </p:txBody>
      </p:sp>
      <p:sp>
        <p:nvSpPr>
          <p:cNvPr id="5" name="Footer Placeholder 4">
            <a:extLst>
              <a:ext uri="{FF2B5EF4-FFF2-40B4-BE49-F238E27FC236}">
                <a16:creationId xmlns:a16="http://schemas.microsoft.com/office/drawing/2014/main" id="{B97F4441-55A7-4A92-8014-AA729815531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F6E52B8-3996-4355-8B7F-69F5A14FB55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2317496737"/>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ailto:Beth_Choroser@Comcast.com"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mailto:jwohlgemuth@atis.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106D2F-D397-4184-8DC1-D6419E1D0B22}"/>
              </a:ext>
            </a:extLst>
          </p:cNvPr>
          <p:cNvSpPr>
            <a:spLocks noGrp="1"/>
          </p:cNvSpPr>
          <p:nvPr>
            <p:ph type="ctrTitle"/>
          </p:nvPr>
        </p:nvSpPr>
        <p:spPr/>
        <p:txBody>
          <a:bodyPr>
            <a:normAutofit fontScale="90000"/>
          </a:bodyPr>
          <a:lstStyle/>
          <a:p>
            <a:r>
              <a:rPr lang="en-US" b="1" dirty="0">
                <a:latin typeface="Calibri Light" panose="020F0302020204030204" pitchFamily="34" charset="0"/>
                <a:cs typeface="Calibri Light" panose="020F0302020204030204" pitchFamily="34" charset="0"/>
              </a:rPr>
              <a:t>NANC Call Authentication </a:t>
            </a:r>
            <a:br>
              <a:rPr lang="en-US" b="1" dirty="0">
                <a:latin typeface="Calibri Light" panose="020F0302020204030204" pitchFamily="34" charset="0"/>
                <a:cs typeface="Calibri Light" panose="020F0302020204030204" pitchFamily="34" charset="0"/>
              </a:rPr>
            </a:br>
            <a:r>
              <a:rPr lang="en-US" b="1" dirty="0">
                <a:latin typeface="Calibri Light" panose="020F0302020204030204" pitchFamily="34" charset="0"/>
                <a:cs typeface="Calibri Light" panose="020F0302020204030204" pitchFamily="34" charset="0"/>
              </a:rPr>
              <a:t>Trust Anchor (CATA)</a:t>
            </a:r>
            <a:br>
              <a:rPr lang="en-US" b="1" dirty="0">
                <a:latin typeface="Calibri Light" panose="020F0302020204030204" pitchFamily="34" charset="0"/>
                <a:cs typeface="Calibri Light" panose="020F0302020204030204" pitchFamily="34" charset="0"/>
              </a:rPr>
            </a:br>
            <a:r>
              <a:rPr lang="en-US" b="1" dirty="0">
                <a:latin typeface="Calibri Light" panose="020F0302020204030204" pitchFamily="34" charset="0"/>
                <a:cs typeface="Calibri Light" panose="020F0302020204030204" pitchFamily="34" charset="0"/>
              </a:rPr>
              <a:t> Working Group (WG) (2)</a:t>
            </a:r>
          </a:p>
        </p:txBody>
      </p:sp>
      <p:sp>
        <p:nvSpPr>
          <p:cNvPr id="3" name="Subtitle 2">
            <a:extLst>
              <a:ext uri="{FF2B5EF4-FFF2-40B4-BE49-F238E27FC236}">
                <a16:creationId xmlns:a16="http://schemas.microsoft.com/office/drawing/2014/main" id="{1B15864F-6917-4504-A360-CA1356668B90}"/>
              </a:ext>
            </a:extLst>
          </p:cNvPr>
          <p:cNvSpPr>
            <a:spLocks noGrp="1"/>
          </p:cNvSpPr>
          <p:nvPr>
            <p:ph type="subTitle" idx="1"/>
          </p:nvPr>
        </p:nvSpPr>
        <p:spPr>
          <a:xfrm>
            <a:off x="1524000" y="3602037"/>
            <a:ext cx="9144000" cy="3107855"/>
          </a:xfrm>
        </p:spPr>
        <p:txBody>
          <a:bodyPr>
            <a:normAutofit/>
          </a:bodyPr>
          <a:lstStyle/>
          <a:p>
            <a:endParaRPr lang="en-US" b="1" dirty="0">
              <a:latin typeface="Calibri Light" panose="020F0302020204030204" pitchFamily="34" charset="0"/>
              <a:cs typeface="Calibri Light" panose="020F0302020204030204" pitchFamily="34" charset="0"/>
            </a:endParaRPr>
          </a:p>
          <a:p>
            <a:r>
              <a:rPr lang="en-US" b="1" dirty="0">
                <a:latin typeface="Calibri Light" panose="020F0302020204030204" pitchFamily="34" charset="0"/>
                <a:cs typeface="Calibri Light" panose="020F0302020204030204" pitchFamily="34" charset="0"/>
              </a:rPr>
              <a:t>September 24, 2020</a:t>
            </a:r>
          </a:p>
          <a:p>
            <a:r>
              <a:rPr lang="en-US" dirty="0">
                <a:latin typeface="Calibri Light" panose="020F0302020204030204" pitchFamily="34" charset="0"/>
                <a:cs typeface="Calibri Light" panose="020F0302020204030204" pitchFamily="34" charset="0"/>
              </a:rPr>
              <a:t>Co-Chairs:</a:t>
            </a:r>
          </a:p>
          <a:p>
            <a:r>
              <a:rPr lang="en-US" dirty="0">
                <a:latin typeface="Calibri Light" panose="020F0302020204030204" pitchFamily="34" charset="0"/>
                <a:cs typeface="Calibri Light" panose="020F0302020204030204" pitchFamily="34" charset="0"/>
              </a:rPr>
              <a:t>Beth Choroser, Comcast</a:t>
            </a:r>
          </a:p>
          <a:p>
            <a:r>
              <a:rPr lang="en-US" dirty="0">
                <a:latin typeface="Calibri Light" panose="020F0302020204030204" pitchFamily="34" charset="0"/>
                <a:cs typeface="Calibri Light" panose="020F0302020204030204" pitchFamily="34" charset="0"/>
              </a:rPr>
              <a:t>Jackie Wohlgemuth, ATIS</a:t>
            </a:r>
          </a:p>
          <a:p>
            <a:endParaRPr lang="en-US" dirty="0">
              <a:latin typeface="Calibri Light" panose="020F0302020204030204" pitchFamily="34" charset="0"/>
              <a:cs typeface="Calibri Light" panose="020F0302020204030204" pitchFamily="34" charset="0"/>
            </a:endParaRPr>
          </a:p>
        </p:txBody>
      </p:sp>
      <p:sp>
        <p:nvSpPr>
          <p:cNvPr id="4" name="Slide Number Placeholder 3"/>
          <p:cNvSpPr>
            <a:spLocks noGrp="1"/>
          </p:cNvSpPr>
          <p:nvPr>
            <p:ph type="sldNum" sz="quarter" idx="12"/>
          </p:nvPr>
        </p:nvSpPr>
        <p:spPr/>
        <p:txBody>
          <a:bodyPr/>
          <a:lstStyle/>
          <a:p>
            <a:fld id="{69E57DC2-970A-4B3E-BB1C-7A09969E49DF}" type="slidenum">
              <a:rPr lang="en-US" smtClean="0"/>
              <a:pPr/>
              <a:t>1</a:t>
            </a:fld>
            <a:endParaRPr lang="en-US" dirty="0"/>
          </a:p>
        </p:txBody>
      </p:sp>
    </p:spTree>
    <p:extLst>
      <p:ext uri="{BB962C8B-B14F-4D97-AF65-F5344CB8AC3E}">
        <p14:creationId xmlns:p14="http://schemas.microsoft.com/office/powerpoint/2010/main" val="11555513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AABE84-F922-49E8-943D-F59B375B698A}"/>
              </a:ext>
            </a:extLst>
          </p:cNvPr>
          <p:cNvSpPr>
            <a:spLocks noGrp="1"/>
          </p:cNvSpPr>
          <p:nvPr>
            <p:ph type="title"/>
          </p:nvPr>
        </p:nvSpPr>
        <p:spPr>
          <a:xfrm>
            <a:off x="683654" y="0"/>
            <a:ext cx="10515600" cy="1325563"/>
          </a:xfrm>
        </p:spPr>
        <p:txBody>
          <a:bodyPr/>
          <a:lstStyle/>
          <a:p>
            <a:pPr algn="ctr"/>
            <a:r>
              <a:rPr lang="en-US" b="1" dirty="0">
                <a:latin typeface="Calibri Light" panose="020F0302020204030204" pitchFamily="34" charset="0"/>
                <a:cs typeface="Calibri Light" panose="020F0302020204030204" pitchFamily="34" charset="0"/>
              </a:rPr>
              <a:t> CATA WG CHARGE</a:t>
            </a:r>
          </a:p>
        </p:txBody>
      </p:sp>
      <p:sp>
        <p:nvSpPr>
          <p:cNvPr id="3" name="Content Placeholder 2">
            <a:extLst>
              <a:ext uri="{FF2B5EF4-FFF2-40B4-BE49-F238E27FC236}">
                <a16:creationId xmlns:a16="http://schemas.microsoft.com/office/drawing/2014/main" id="{C3CA1F1C-942E-44A4-B3F1-D7086D4C73CE}"/>
              </a:ext>
            </a:extLst>
          </p:cNvPr>
          <p:cNvSpPr>
            <a:spLocks noGrp="1"/>
          </p:cNvSpPr>
          <p:nvPr>
            <p:ph idx="1"/>
          </p:nvPr>
        </p:nvSpPr>
        <p:spPr>
          <a:xfrm>
            <a:off x="683654" y="954530"/>
            <a:ext cx="10755871" cy="5903470"/>
          </a:xfrm>
        </p:spPr>
        <p:txBody>
          <a:bodyPr>
            <a:normAutofit fontScale="25000" lnSpcReduction="20000"/>
          </a:bodyPr>
          <a:lstStyle/>
          <a:p>
            <a:pPr marL="0" indent="0">
              <a:lnSpc>
                <a:spcPct val="120000"/>
              </a:lnSpc>
              <a:buNone/>
            </a:pPr>
            <a:r>
              <a:rPr lang="en-US" sz="8000" b="1" dirty="0">
                <a:latin typeface="+mj-lt"/>
                <a:cs typeface="Calibri Light" panose="020F0302020204030204" pitchFamily="34" charset="0"/>
              </a:rPr>
              <a:t>The North American Numbering Council’s (“NANC”) Call Authentication Trust Anchor Working Group, was directed on February  27, 2020, to </a:t>
            </a:r>
            <a:r>
              <a:rPr lang="en-US" sz="8000" dirty="0">
                <a:latin typeface="+mj-lt"/>
                <a:cs typeface="Calibri Light" panose="020F0302020204030204" pitchFamily="34" charset="0"/>
              </a:rPr>
              <a:t>“issue best practices that providers of voice service may use as part of the implementation of effective call authentication frameworks… to take steps to ensure the calling party is accurately identified.” A final report is due to the NANC DFO and WCB </a:t>
            </a:r>
            <a:r>
              <a:rPr lang="en-US" sz="8000" b="1" dirty="0">
                <a:latin typeface="+mj-lt"/>
                <a:cs typeface="Calibri Light" panose="020F0302020204030204" pitchFamily="34" charset="0"/>
              </a:rPr>
              <a:t>on September 25, 2020.  </a:t>
            </a:r>
            <a:r>
              <a:rPr lang="en-US" sz="8000" dirty="0">
                <a:latin typeface="+mj-lt"/>
                <a:cs typeface="Calibri Light" panose="020F0302020204030204" pitchFamily="34" charset="0"/>
              </a:rPr>
              <a:t>These recommendations should address at least the following questions:</a:t>
            </a:r>
          </a:p>
          <a:p>
            <a:pPr marL="914400" lvl="2" indent="-457200">
              <a:lnSpc>
                <a:spcPct val="120000"/>
              </a:lnSpc>
              <a:buFont typeface="+mj-lt"/>
              <a:buAutoNum type="arabicPeriod"/>
            </a:pPr>
            <a:r>
              <a:rPr lang="en-US" sz="7200" dirty="0">
                <a:latin typeface="+mj-lt"/>
                <a:cs typeface="Calibri Light" panose="020F0302020204030204" pitchFamily="34" charset="0"/>
              </a:rPr>
              <a:t>Which aspects of a subscriber’s identity should or must a provider collect to enable it to accurately verify the identity of a caller?</a:t>
            </a:r>
          </a:p>
          <a:p>
            <a:pPr marL="914400" lvl="2" indent="-457200">
              <a:lnSpc>
                <a:spcPct val="120000"/>
              </a:lnSpc>
              <a:buFont typeface="+mj-lt"/>
              <a:buAutoNum type="arabicPeriod"/>
            </a:pPr>
            <a:r>
              <a:rPr lang="en-US" sz="7200" dirty="0">
                <a:latin typeface="+mj-lt"/>
                <a:cs typeface="Calibri Light" panose="020F0302020204030204" pitchFamily="34" charset="0"/>
              </a:rPr>
              <a:t>What guidelines or standards should providers use when assigning the three attestation levels— A (or “full” attestation), B (“partial”), and C (“gateway”)—of the SHAKEN/STIR framework? </a:t>
            </a:r>
          </a:p>
          <a:p>
            <a:pPr marL="914400" lvl="2" indent="-457200">
              <a:lnSpc>
                <a:spcPct val="120000"/>
              </a:lnSpc>
              <a:buFont typeface="+mj-lt"/>
              <a:buAutoNum type="arabicPeriod"/>
            </a:pPr>
            <a:r>
              <a:rPr lang="en-US" sz="7200" dirty="0">
                <a:latin typeface="+mj-lt"/>
                <a:cs typeface="Calibri Light" panose="020F0302020204030204" pitchFamily="34" charset="0"/>
              </a:rPr>
              <a:t>How should best practices vary depending on the type of subscriber, such as between large enterprises, individuals, and small businesses? </a:t>
            </a:r>
          </a:p>
          <a:p>
            <a:pPr marL="914400" lvl="2" indent="-457200">
              <a:lnSpc>
                <a:spcPct val="120000"/>
              </a:lnSpc>
              <a:buFont typeface="+mj-lt"/>
              <a:buAutoNum type="arabicPeriod"/>
            </a:pPr>
            <a:r>
              <a:rPr lang="en-US" sz="7200" dirty="0">
                <a:latin typeface="+mj-lt"/>
                <a:cs typeface="Calibri Light" panose="020F0302020204030204" pitchFamily="34" charset="0"/>
              </a:rPr>
              <a:t>When should providers consider using third-party vetting services, and how should they make the best use of them? </a:t>
            </a:r>
          </a:p>
          <a:p>
            <a:pPr marL="914400" lvl="2" indent="-457200">
              <a:lnSpc>
                <a:spcPct val="120000"/>
              </a:lnSpc>
              <a:buFont typeface="+mj-lt"/>
              <a:buAutoNum type="arabicPeriod"/>
            </a:pPr>
            <a:r>
              <a:rPr lang="en-US" sz="7200" dirty="0">
                <a:latin typeface="+mj-lt"/>
                <a:cs typeface="Calibri Light" panose="020F0302020204030204" pitchFamily="34" charset="0"/>
              </a:rPr>
              <a:t>Should there be unique industry-wide best practices for knowing the identity of subscribers located abroad? If so, what best practices could we recommend regarding identification of such subscribers? </a:t>
            </a:r>
          </a:p>
          <a:p>
            <a:pPr marL="914400" lvl="2" indent="-457200">
              <a:lnSpc>
                <a:spcPct val="120000"/>
              </a:lnSpc>
              <a:buFont typeface="+mj-lt"/>
              <a:buAutoNum type="arabicPeriod"/>
            </a:pPr>
            <a:r>
              <a:rPr lang="en-US" sz="7200" dirty="0">
                <a:latin typeface="+mj-lt"/>
                <a:cs typeface="Calibri Light" panose="020F0302020204030204" pitchFamily="34" charset="0"/>
              </a:rPr>
              <a:t>Are there any other best practices voice providers can implement “to take steps to ensure the calling party is accurately identified”?</a:t>
            </a:r>
          </a:p>
          <a:p>
            <a:pPr marL="0" indent="0">
              <a:buNone/>
            </a:pPr>
            <a:r>
              <a:rPr lang="en-US" sz="8000" dirty="0">
                <a:latin typeface="Aharoni" panose="02010803020104030203" pitchFamily="2" charset="-79"/>
                <a:cs typeface="Aharoni" panose="02010803020104030203" pitchFamily="2" charset="-79"/>
              </a:rPr>
              <a:t> </a:t>
            </a:r>
          </a:p>
          <a:p>
            <a:pPr marL="0" indent="0">
              <a:buNone/>
            </a:pPr>
            <a:r>
              <a:rPr lang="en-US" sz="7200" dirty="0">
                <a:latin typeface="Aharoni" panose="02010803020104030203" pitchFamily="2" charset="-79"/>
                <a:cs typeface="Aharoni" panose="02010803020104030203" pitchFamily="2" charset="-79"/>
              </a:rPr>
              <a:t> </a:t>
            </a:r>
          </a:p>
          <a:p>
            <a:pPr lvl="3"/>
            <a:endParaRPr lang="en-US" sz="6200" dirty="0">
              <a:latin typeface="Calibri Light" panose="020F0302020204030204" pitchFamily="34" charset="0"/>
              <a:cs typeface="Calibri Light" panose="020F0302020204030204" pitchFamily="34" charset="0"/>
            </a:endParaRPr>
          </a:p>
          <a:p>
            <a:pPr lvl="3"/>
            <a:endParaRPr lang="en-US" sz="6200" dirty="0">
              <a:latin typeface="Calibri Light" panose="020F0302020204030204" pitchFamily="34" charset="0"/>
              <a:cs typeface="Calibri Light" panose="020F0302020204030204" pitchFamily="34" charset="0"/>
            </a:endParaRPr>
          </a:p>
          <a:p>
            <a:pPr lvl="3"/>
            <a:endParaRPr lang="en-US" sz="6200" dirty="0">
              <a:latin typeface="Calibri Light" panose="020F0302020204030204" pitchFamily="34" charset="0"/>
              <a:cs typeface="Calibri Light" panose="020F0302020204030204" pitchFamily="34" charset="0"/>
            </a:endParaRPr>
          </a:p>
          <a:p>
            <a:pPr lvl="3"/>
            <a:endParaRPr lang="en-US" sz="6200" dirty="0">
              <a:latin typeface="Calibri Light" panose="020F0302020204030204" pitchFamily="34" charset="0"/>
              <a:cs typeface="Calibri Light" panose="020F0302020204030204" pitchFamily="34" charset="0"/>
            </a:endParaRPr>
          </a:p>
          <a:p>
            <a:pPr lvl="3"/>
            <a:endParaRPr lang="en-US" sz="6200" dirty="0">
              <a:latin typeface="Calibri Light" panose="020F0302020204030204" pitchFamily="34" charset="0"/>
              <a:cs typeface="Calibri Light" panose="020F0302020204030204" pitchFamily="34" charset="0"/>
            </a:endParaRPr>
          </a:p>
          <a:p>
            <a:pPr lvl="3"/>
            <a:endParaRPr lang="en-US" sz="6200" dirty="0">
              <a:latin typeface="Calibri Light" panose="020F0302020204030204" pitchFamily="34" charset="0"/>
              <a:cs typeface="Calibri Light" panose="020F0302020204030204" pitchFamily="34" charset="0"/>
            </a:endParaRPr>
          </a:p>
          <a:p>
            <a:pPr lvl="3"/>
            <a:endParaRPr lang="en-US" sz="6200" dirty="0">
              <a:latin typeface="Calibri Light" panose="020F0302020204030204" pitchFamily="34" charset="0"/>
              <a:cs typeface="Calibri Light" panose="020F0302020204030204" pitchFamily="34" charset="0"/>
            </a:endParaRPr>
          </a:p>
          <a:p>
            <a:pPr lvl="3"/>
            <a:endParaRPr lang="en-US" sz="6200" dirty="0">
              <a:latin typeface="Calibri Light" panose="020F0302020204030204" pitchFamily="34" charset="0"/>
              <a:cs typeface="Calibri Light" panose="020F0302020204030204" pitchFamily="34" charset="0"/>
            </a:endParaRPr>
          </a:p>
          <a:p>
            <a:pPr lvl="3"/>
            <a:endParaRPr lang="en-US" sz="6200" dirty="0">
              <a:latin typeface="Calibri Light" panose="020F0302020204030204" pitchFamily="34" charset="0"/>
              <a:cs typeface="Calibri Light" panose="020F0302020204030204" pitchFamily="34" charset="0"/>
            </a:endParaRPr>
          </a:p>
          <a:p>
            <a:pPr marL="1371600" lvl="3" indent="0">
              <a:buNone/>
            </a:pPr>
            <a:endParaRPr lang="en-US" sz="6200" dirty="0">
              <a:latin typeface="Calibri Light" panose="020F0302020204030204" pitchFamily="34" charset="0"/>
              <a:cs typeface="Calibri Light" panose="020F0302020204030204" pitchFamily="34" charset="0"/>
            </a:endParaRPr>
          </a:p>
        </p:txBody>
      </p:sp>
      <p:sp>
        <p:nvSpPr>
          <p:cNvPr id="4" name="Slide Number Placeholder 3"/>
          <p:cNvSpPr>
            <a:spLocks noGrp="1"/>
          </p:cNvSpPr>
          <p:nvPr>
            <p:ph type="sldNum" sz="quarter" idx="12"/>
          </p:nvPr>
        </p:nvSpPr>
        <p:spPr/>
        <p:txBody>
          <a:bodyPr/>
          <a:lstStyle/>
          <a:p>
            <a:fld id="{69E57DC2-970A-4B3E-BB1C-7A09969E49DF}" type="slidenum">
              <a:rPr lang="en-US" smtClean="0"/>
              <a:t>2</a:t>
            </a:fld>
            <a:endParaRPr lang="en-US" dirty="0"/>
          </a:p>
        </p:txBody>
      </p:sp>
    </p:spTree>
    <p:extLst>
      <p:ext uri="{BB962C8B-B14F-4D97-AF65-F5344CB8AC3E}">
        <p14:creationId xmlns:p14="http://schemas.microsoft.com/office/powerpoint/2010/main" val="2302911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E939F0-F30F-4C0D-B8E9-886E86115D0D}"/>
              </a:ext>
            </a:extLst>
          </p:cNvPr>
          <p:cNvSpPr>
            <a:spLocks noGrp="1"/>
          </p:cNvSpPr>
          <p:nvPr>
            <p:ph type="title"/>
          </p:nvPr>
        </p:nvSpPr>
        <p:spPr>
          <a:xfrm>
            <a:off x="838200" y="261257"/>
            <a:ext cx="10515600" cy="1175657"/>
          </a:xfrm>
        </p:spPr>
        <p:txBody>
          <a:bodyPr/>
          <a:lstStyle/>
          <a:p>
            <a:r>
              <a:rPr lang="en-US" b="1" dirty="0">
                <a:latin typeface="Calibri Light" panose="020F0302020204030204" pitchFamily="34" charset="0"/>
                <a:cs typeface="Calibri Light" panose="020F0302020204030204" pitchFamily="34" charset="0"/>
              </a:rPr>
              <a:t>RECOMMENDED BEST PRACTICES</a:t>
            </a:r>
            <a:endParaRPr lang="en-US" dirty="0"/>
          </a:p>
        </p:txBody>
      </p:sp>
      <p:sp>
        <p:nvSpPr>
          <p:cNvPr id="3" name="Content Placeholder 2">
            <a:extLst>
              <a:ext uri="{FF2B5EF4-FFF2-40B4-BE49-F238E27FC236}">
                <a16:creationId xmlns:a16="http://schemas.microsoft.com/office/drawing/2014/main" id="{F9112BCF-F4AB-428E-B6A0-0C4396A2513C}"/>
              </a:ext>
            </a:extLst>
          </p:cNvPr>
          <p:cNvSpPr>
            <a:spLocks noGrp="1"/>
          </p:cNvSpPr>
          <p:nvPr>
            <p:ph idx="1"/>
          </p:nvPr>
        </p:nvSpPr>
        <p:spPr>
          <a:xfrm>
            <a:off x="838200" y="1436914"/>
            <a:ext cx="10515600" cy="5159829"/>
          </a:xfrm>
        </p:spPr>
        <p:txBody>
          <a:bodyPr>
            <a:normAutofit/>
          </a:bodyPr>
          <a:lstStyle/>
          <a:p>
            <a:pPr marL="0" marR="0" lvl="0" indent="0">
              <a:lnSpc>
                <a:spcPct val="107000"/>
              </a:lnSpc>
              <a:spcBef>
                <a:spcPts val="0"/>
              </a:spcBef>
              <a:spcAft>
                <a:spcPts val="0"/>
              </a:spcAft>
              <a:buNone/>
            </a:pPr>
            <a:r>
              <a:rPr lang="en-US" sz="2000" b="1" dirty="0">
                <a:latin typeface="+mj-lt"/>
                <a:cs typeface="Calibri Light" panose="020F0302020204030204" pitchFamily="34" charset="0"/>
              </a:rPr>
              <a:t>Subscriber Vetting. </a:t>
            </a:r>
            <a:r>
              <a:rPr lang="en-US" sz="2000" dirty="0">
                <a:latin typeface="+mj-lt"/>
                <a:cs typeface="Calibri Light" panose="020F0302020204030204" pitchFamily="34" charset="0"/>
              </a:rPr>
              <a:t>Service Providers should vet the identity of retail and wholesale subscribers, in conjunction with approving an application for service, provisioning of network connectivity, entering into a contract agreement, or granting the right-to-use telephone number resources. </a:t>
            </a:r>
          </a:p>
          <a:p>
            <a:pPr marR="0" indent="0">
              <a:lnSpc>
                <a:spcPct val="107000"/>
              </a:lnSpc>
              <a:spcBef>
                <a:spcPts val="0"/>
              </a:spcBef>
              <a:spcAft>
                <a:spcPts val="0"/>
              </a:spcAft>
              <a:buNone/>
            </a:pPr>
            <a:r>
              <a:rPr lang="en-US" sz="2000" dirty="0">
                <a:latin typeface="+mj-lt"/>
                <a:cs typeface="Calibri Light" panose="020F0302020204030204" pitchFamily="34" charset="0"/>
              </a:rPr>
              <a:t> </a:t>
            </a:r>
          </a:p>
          <a:p>
            <a:pPr marL="0" marR="0" lvl="0" indent="0">
              <a:lnSpc>
                <a:spcPct val="107000"/>
              </a:lnSpc>
              <a:spcBef>
                <a:spcPts val="0"/>
              </a:spcBef>
              <a:spcAft>
                <a:spcPts val="0"/>
              </a:spcAft>
              <a:buNone/>
            </a:pPr>
            <a:r>
              <a:rPr lang="en-US" sz="2000" b="1" dirty="0">
                <a:latin typeface="+mj-lt"/>
                <a:cs typeface="Calibri Light" panose="020F0302020204030204" pitchFamily="34" charset="0"/>
              </a:rPr>
              <a:t>TN Validation. </a:t>
            </a:r>
            <a:r>
              <a:rPr lang="en-US" sz="2000" dirty="0">
                <a:latin typeface="+mj-lt"/>
                <a:cs typeface="Calibri Light" panose="020F0302020204030204" pitchFamily="34" charset="0"/>
              </a:rPr>
              <a:t>Originating Services Providers should confirm the End-User or Customer’s right-to-use a Telephone Number.</a:t>
            </a:r>
          </a:p>
          <a:p>
            <a:pPr marR="0" indent="0">
              <a:lnSpc>
                <a:spcPct val="107000"/>
              </a:lnSpc>
              <a:spcBef>
                <a:spcPts val="0"/>
              </a:spcBef>
              <a:spcAft>
                <a:spcPts val="0"/>
              </a:spcAft>
              <a:buNone/>
            </a:pPr>
            <a:r>
              <a:rPr lang="en-US" sz="2000" dirty="0">
                <a:latin typeface="+mj-lt"/>
                <a:cs typeface="Calibri Light" panose="020F0302020204030204" pitchFamily="34" charset="0"/>
              </a:rPr>
              <a:t> </a:t>
            </a:r>
          </a:p>
          <a:p>
            <a:pPr marL="0" marR="0" lvl="0" indent="0">
              <a:lnSpc>
                <a:spcPct val="107000"/>
              </a:lnSpc>
              <a:spcBef>
                <a:spcPts val="0"/>
              </a:spcBef>
              <a:spcAft>
                <a:spcPts val="0"/>
              </a:spcAft>
              <a:buNone/>
            </a:pPr>
            <a:r>
              <a:rPr lang="en-US" sz="2000" b="1" dirty="0">
                <a:latin typeface="+mj-lt"/>
                <a:cs typeface="Calibri Light" panose="020F0302020204030204" pitchFamily="34" charset="0"/>
              </a:rPr>
              <a:t>A-Level Attestation. </a:t>
            </a:r>
            <a:r>
              <a:rPr lang="en-US" sz="2000" dirty="0">
                <a:latin typeface="+mj-lt"/>
                <a:cs typeface="Calibri Light" panose="020F0302020204030204" pitchFamily="34" charset="0"/>
              </a:rPr>
              <a:t>Originating Service Providers should authenticate calls with attestation level A only when they can confidently attest that the End-User initiating the call is authorized to use the TN-based caller identity associated directly with the calling line or account of the End-User. </a:t>
            </a:r>
          </a:p>
          <a:p>
            <a:pPr marR="0" indent="0">
              <a:lnSpc>
                <a:spcPct val="107000"/>
              </a:lnSpc>
              <a:spcBef>
                <a:spcPts val="0"/>
              </a:spcBef>
              <a:spcAft>
                <a:spcPts val="0"/>
              </a:spcAft>
              <a:buNone/>
            </a:pPr>
            <a:r>
              <a:rPr lang="en-US" sz="2000" dirty="0">
                <a:latin typeface="+mj-lt"/>
                <a:cs typeface="Calibri Light" panose="020F0302020204030204" pitchFamily="34" charset="0"/>
              </a:rPr>
              <a:t> </a:t>
            </a:r>
          </a:p>
          <a:p>
            <a:pPr marL="0" marR="0" lvl="0" indent="0">
              <a:lnSpc>
                <a:spcPct val="107000"/>
              </a:lnSpc>
              <a:spcBef>
                <a:spcPts val="0"/>
              </a:spcBef>
              <a:spcAft>
                <a:spcPts val="0"/>
              </a:spcAft>
              <a:buNone/>
            </a:pPr>
            <a:r>
              <a:rPr lang="en-US" sz="2000" b="1" dirty="0">
                <a:latin typeface="+mj-lt"/>
                <a:cs typeface="Calibri Light" panose="020F0302020204030204" pitchFamily="34" charset="0"/>
              </a:rPr>
              <a:t>B- and C-Level Attestation. </a:t>
            </a:r>
            <a:r>
              <a:rPr lang="en-US" sz="2000" dirty="0">
                <a:latin typeface="+mj-lt"/>
                <a:cs typeface="Calibri Light" panose="020F0302020204030204" pitchFamily="34" charset="0"/>
              </a:rPr>
              <a:t>Originating Service Providers should only authenticate calls with attestation levels B or C for calls where TN Validation has not been performed on the originating telephone number.</a:t>
            </a:r>
          </a:p>
          <a:p>
            <a:pPr marR="0" indent="0">
              <a:lnSpc>
                <a:spcPct val="107000"/>
              </a:lnSpc>
              <a:spcBef>
                <a:spcPts val="0"/>
              </a:spcBef>
              <a:spcAft>
                <a:spcPts val="0"/>
              </a:spcAft>
              <a:buNone/>
            </a:pPr>
            <a:r>
              <a:rPr lang="en-US" sz="1600" dirty="0">
                <a:solidFill>
                  <a:srgbClr val="222222"/>
                </a:solidFill>
                <a:effectLst/>
                <a:latin typeface="Helvetica Neue"/>
                <a:ea typeface="HELVETICA NEUE LIGHT"/>
                <a:cs typeface="Times New Roman" panose="02020603050405020304" pitchFamily="18" charset="0"/>
              </a:rPr>
              <a:t> </a:t>
            </a:r>
            <a:endParaRPr lang="en-US" sz="1600" dirty="0">
              <a:solidFill>
                <a:srgbClr val="222222"/>
              </a:solidFill>
              <a:effectLst/>
              <a:latin typeface="HELVETICA NEUE LIGHT"/>
              <a:ea typeface="HELVETICA NEUE LIGHT"/>
              <a:cs typeface="Times New Roman" panose="02020603050405020304" pitchFamily="18" charset="0"/>
            </a:endParaRPr>
          </a:p>
        </p:txBody>
      </p:sp>
      <p:sp>
        <p:nvSpPr>
          <p:cNvPr id="4" name="Slide Number Placeholder 3">
            <a:extLst>
              <a:ext uri="{FF2B5EF4-FFF2-40B4-BE49-F238E27FC236}">
                <a16:creationId xmlns:a16="http://schemas.microsoft.com/office/drawing/2014/main" id="{807690EC-2BED-4A2D-89CB-19A2E3BC751B}"/>
              </a:ext>
            </a:extLst>
          </p:cNvPr>
          <p:cNvSpPr>
            <a:spLocks noGrp="1"/>
          </p:cNvSpPr>
          <p:nvPr>
            <p:ph type="sldNum" sz="quarter" idx="12"/>
          </p:nvPr>
        </p:nvSpPr>
        <p:spPr/>
        <p:txBody>
          <a:bodyPr/>
          <a:lstStyle/>
          <a:p>
            <a:fld id="{69E57DC2-970A-4B3E-BB1C-7A09969E49DF}" type="slidenum">
              <a:rPr lang="en-US" smtClean="0"/>
              <a:t>3</a:t>
            </a:fld>
            <a:endParaRPr lang="en-US" dirty="0"/>
          </a:p>
        </p:txBody>
      </p:sp>
    </p:spTree>
    <p:extLst>
      <p:ext uri="{BB962C8B-B14F-4D97-AF65-F5344CB8AC3E}">
        <p14:creationId xmlns:p14="http://schemas.microsoft.com/office/powerpoint/2010/main" val="4233297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1E470-C1B1-415F-889C-35839B92094A}"/>
              </a:ext>
            </a:extLst>
          </p:cNvPr>
          <p:cNvSpPr>
            <a:spLocks noGrp="1"/>
          </p:cNvSpPr>
          <p:nvPr>
            <p:ph type="title"/>
          </p:nvPr>
        </p:nvSpPr>
        <p:spPr>
          <a:xfrm>
            <a:off x="838200" y="365126"/>
            <a:ext cx="10515600" cy="886732"/>
          </a:xfrm>
        </p:spPr>
        <p:txBody>
          <a:bodyPr/>
          <a:lstStyle/>
          <a:p>
            <a:r>
              <a:rPr lang="en-US" b="1" dirty="0">
                <a:latin typeface="Calibri Light" panose="020F0302020204030204" pitchFamily="34" charset="0"/>
                <a:cs typeface="Calibri Light" panose="020F0302020204030204" pitchFamily="34" charset="0"/>
              </a:rPr>
              <a:t>RECOMMENDED BEST PRACTICES (cont.)</a:t>
            </a:r>
            <a:endParaRPr lang="en-US" dirty="0"/>
          </a:p>
        </p:txBody>
      </p:sp>
      <p:sp>
        <p:nvSpPr>
          <p:cNvPr id="3" name="Content Placeholder 2">
            <a:extLst>
              <a:ext uri="{FF2B5EF4-FFF2-40B4-BE49-F238E27FC236}">
                <a16:creationId xmlns:a16="http://schemas.microsoft.com/office/drawing/2014/main" id="{AD5824F0-92C0-4FDC-B28B-95795F87FE78}"/>
              </a:ext>
            </a:extLst>
          </p:cNvPr>
          <p:cNvSpPr>
            <a:spLocks noGrp="1"/>
          </p:cNvSpPr>
          <p:nvPr>
            <p:ph idx="1"/>
          </p:nvPr>
        </p:nvSpPr>
        <p:spPr>
          <a:xfrm>
            <a:off x="838200" y="1470478"/>
            <a:ext cx="10515600" cy="5148035"/>
          </a:xfrm>
        </p:spPr>
        <p:txBody>
          <a:bodyPr>
            <a:normAutofit fontScale="25000" lnSpcReduction="20000"/>
          </a:bodyPr>
          <a:lstStyle/>
          <a:p>
            <a:pPr marL="0" indent="0">
              <a:lnSpc>
                <a:spcPct val="107000"/>
              </a:lnSpc>
              <a:spcBef>
                <a:spcPts val="0"/>
              </a:spcBef>
              <a:buNone/>
            </a:pPr>
            <a:r>
              <a:rPr lang="en-US" sz="8000" b="1" dirty="0">
                <a:latin typeface="+mj-lt"/>
                <a:cs typeface="Calibri Light" panose="020F0302020204030204" pitchFamily="34" charset="0"/>
              </a:rPr>
              <a:t>Third-Party Validation Services (referred to by the FCC as third-party vetting services in the charge letter). </a:t>
            </a:r>
            <a:r>
              <a:rPr lang="en-US" sz="8000" dirty="0">
                <a:latin typeface="+mj-lt"/>
                <a:cs typeface="Calibri Light" panose="020F0302020204030204" pitchFamily="34" charset="0"/>
              </a:rPr>
              <a:t>Originating Service Providers should use a third-party validation service when they cannot or choose not to independently perform TN Validation. Third-party vetting services may be particularly useful in the case of enterprise customers that acquire telephone numbers from multiple telephone number service providers.</a:t>
            </a:r>
          </a:p>
          <a:p>
            <a:pPr marR="0" indent="0">
              <a:lnSpc>
                <a:spcPct val="107000"/>
              </a:lnSpc>
              <a:spcBef>
                <a:spcPts val="0"/>
              </a:spcBef>
              <a:spcAft>
                <a:spcPts val="0"/>
              </a:spcAft>
              <a:buNone/>
            </a:pPr>
            <a:r>
              <a:rPr lang="en-US" sz="8000" b="1" dirty="0">
                <a:latin typeface="+mj-lt"/>
                <a:cs typeface="Calibri Light" panose="020F0302020204030204" pitchFamily="34" charset="0"/>
              </a:rPr>
              <a:t> </a:t>
            </a:r>
          </a:p>
          <a:p>
            <a:pPr marL="0" marR="0" lvl="0" indent="0">
              <a:lnSpc>
                <a:spcPct val="107000"/>
              </a:lnSpc>
              <a:spcBef>
                <a:spcPts val="0"/>
              </a:spcBef>
              <a:spcAft>
                <a:spcPts val="0"/>
              </a:spcAft>
              <a:buNone/>
            </a:pPr>
            <a:r>
              <a:rPr lang="en-US" sz="8000" b="1" dirty="0">
                <a:latin typeface="+mj-lt"/>
                <a:cs typeface="Calibri Light" panose="020F0302020204030204" pitchFamily="34" charset="0"/>
              </a:rPr>
              <a:t>International. </a:t>
            </a:r>
            <a:r>
              <a:rPr lang="en-US" sz="8000" dirty="0">
                <a:latin typeface="+mj-lt"/>
                <a:cs typeface="Calibri Light" panose="020F0302020204030204" pitchFamily="34" charset="0"/>
              </a:rPr>
              <a:t>Service providers that sell services to international call originators using North American Numbering Plan (NANP) numbers should develop processes to validate that the calling party is authorized to use the telephone number or caller identity. Further, domestic gateway providers may wish to explore voluntary commercial arrangements with international providers that include terms and conditions that would give the domestic gateway provider the tools, information, and confidence to trust the validity of the calling identity. </a:t>
            </a:r>
          </a:p>
          <a:p>
            <a:pPr marR="0" indent="0">
              <a:lnSpc>
                <a:spcPct val="107000"/>
              </a:lnSpc>
              <a:spcBef>
                <a:spcPts val="0"/>
              </a:spcBef>
              <a:spcAft>
                <a:spcPts val="0"/>
              </a:spcAft>
              <a:buNone/>
            </a:pPr>
            <a:r>
              <a:rPr lang="en-US" sz="8000" b="1" dirty="0">
                <a:latin typeface="+mj-lt"/>
                <a:cs typeface="Calibri Light" panose="020F0302020204030204" pitchFamily="34" charset="0"/>
              </a:rPr>
              <a:t> </a:t>
            </a:r>
          </a:p>
          <a:p>
            <a:pPr marL="0" marR="0" lvl="0" indent="0">
              <a:lnSpc>
                <a:spcPct val="107000"/>
              </a:lnSpc>
              <a:spcBef>
                <a:spcPts val="0"/>
              </a:spcBef>
              <a:spcAft>
                <a:spcPts val="800"/>
              </a:spcAft>
              <a:buNone/>
            </a:pPr>
            <a:r>
              <a:rPr lang="en-US" sz="8000" b="1" dirty="0">
                <a:latin typeface="+mj-lt"/>
                <a:cs typeface="Calibri Light" panose="020F0302020204030204" pitchFamily="34" charset="0"/>
              </a:rPr>
              <a:t>Ongoing Robocall Mitigation. </a:t>
            </a:r>
            <a:r>
              <a:rPr lang="en-US" sz="8000" dirty="0">
                <a:latin typeface="+mj-lt"/>
                <a:cs typeface="Calibri Light" panose="020F0302020204030204" pitchFamily="34" charset="0"/>
              </a:rPr>
              <a:t>Service providers, whether IP- or non-IP-based should have ongoing robocall mitigation programs in addition to implementing call authentication protocols. The elements of such programs may vary depending on the nature of the service provider’s business but may include ongoing monitoring of subscriber traffic patterns to identify behaviors that are consistent with illegal robocalling. Service providers may, after further investigation, take appropriate action to address such behaviors.</a:t>
            </a:r>
          </a:p>
          <a:p>
            <a:endParaRPr lang="en-US" dirty="0"/>
          </a:p>
        </p:txBody>
      </p:sp>
      <p:sp>
        <p:nvSpPr>
          <p:cNvPr id="4" name="Slide Number Placeholder 3">
            <a:extLst>
              <a:ext uri="{FF2B5EF4-FFF2-40B4-BE49-F238E27FC236}">
                <a16:creationId xmlns:a16="http://schemas.microsoft.com/office/drawing/2014/main" id="{9C8DBDDA-6F6D-42F0-BABC-46AA80505B0F}"/>
              </a:ext>
            </a:extLst>
          </p:cNvPr>
          <p:cNvSpPr>
            <a:spLocks noGrp="1"/>
          </p:cNvSpPr>
          <p:nvPr>
            <p:ph type="sldNum" sz="quarter" idx="12"/>
          </p:nvPr>
        </p:nvSpPr>
        <p:spPr/>
        <p:txBody>
          <a:bodyPr/>
          <a:lstStyle/>
          <a:p>
            <a:fld id="{69E57DC2-970A-4B3E-BB1C-7A09969E49DF}" type="slidenum">
              <a:rPr lang="en-US" smtClean="0"/>
              <a:t>4</a:t>
            </a:fld>
            <a:endParaRPr lang="en-US" dirty="0"/>
          </a:p>
        </p:txBody>
      </p:sp>
    </p:spTree>
    <p:extLst>
      <p:ext uri="{BB962C8B-B14F-4D97-AF65-F5344CB8AC3E}">
        <p14:creationId xmlns:p14="http://schemas.microsoft.com/office/powerpoint/2010/main" val="19302650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AABE84-F922-49E8-943D-F59B375B698A}"/>
              </a:ext>
            </a:extLst>
          </p:cNvPr>
          <p:cNvSpPr>
            <a:spLocks noGrp="1"/>
          </p:cNvSpPr>
          <p:nvPr>
            <p:ph type="title"/>
          </p:nvPr>
        </p:nvSpPr>
        <p:spPr>
          <a:xfrm>
            <a:off x="683654" y="0"/>
            <a:ext cx="10515600" cy="1325563"/>
          </a:xfrm>
        </p:spPr>
        <p:txBody>
          <a:bodyPr/>
          <a:lstStyle/>
          <a:p>
            <a:pPr algn="ctr"/>
            <a:r>
              <a:rPr lang="en-US" b="1" dirty="0">
                <a:latin typeface="Calibri Light" panose="020F0302020204030204" pitchFamily="34" charset="0"/>
                <a:cs typeface="Calibri Light" panose="020F0302020204030204" pitchFamily="34" charset="0"/>
              </a:rPr>
              <a:t> LOGISTICS</a:t>
            </a:r>
          </a:p>
        </p:txBody>
      </p:sp>
      <p:sp>
        <p:nvSpPr>
          <p:cNvPr id="3" name="Content Placeholder 2">
            <a:extLst>
              <a:ext uri="{FF2B5EF4-FFF2-40B4-BE49-F238E27FC236}">
                <a16:creationId xmlns:a16="http://schemas.microsoft.com/office/drawing/2014/main" id="{C3CA1F1C-942E-44A4-B3F1-D7086D4C73CE}"/>
              </a:ext>
            </a:extLst>
          </p:cNvPr>
          <p:cNvSpPr>
            <a:spLocks noGrp="1"/>
          </p:cNvSpPr>
          <p:nvPr>
            <p:ph idx="1"/>
          </p:nvPr>
        </p:nvSpPr>
        <p:spPr>
          <a:xfrm>
            <a:off x="683654" y="954530"/>
            <a:ext cx="10755871" cy="5903470"/>
          </a:xfrm>
        </p:spPr>
        <p:txBody>
          <a:bodyPr>
            <a:normAutofit fontScale="47500" lnSpcReduction="20000"/>
          </a:bodyPr>
          <a:lstStyle/>
          <a:p>
            <a:endParaRPr lang="en-US" sz="2000" dirty="0">
              <a:latin typeface="Calibri Light" panose="020F0302020204030204" pitchFamily="34" charset="0"/>
              <a:cs typeface="Calibri Light" panose="020F0302020204030204" pitchFamily="34" charset="0"/>
            </a:endParaRPr>
          </a:p>
          <a:p>
            <a:r>
              <a:rPr lang="en-US" sz="4200" dirty="0">
                <a:latin typeface="+mj-lt"/>
                <a:cs typeface="Calibri Light" panose="020F0302020204030204" pitchFamily="34" charset="0"/>
              </a:rPr>
              <a:t>The CATA WG kicked off on Friday, March 13, 2020.</a:t>
            </a:r>
          </a:p>
          <a:p>
            <a:endParaRPr lang="en-US" sz="4200" dirty="0">
              <a:latin typeface="+mj-lt"/>
              <a:cs typeface="Calibri Light" panose="020F0302020204030204" pitchFamily="34" charset="0"/>
            </a:endParaRPr>
          </a:p>
          <a:p>
            <a:r>
              <a:rPr lang="en-US" sz="4200" dirty="0">
                <a:latin typeface="+mj-lt"/>
                <a:cs typeface="Calibri Light" panose="020F0302020204030204" pitchFamily="34" charset="0"/>
              </a:rPr>
              <a:t>Subsequent meetings were held:</a:t>
            </a:r>
          </a:p>
          <a:p>
            <a:pPr lvl="1"/>
            <a:r>
              <a:rPr lang="en-US" sz="4200" dirty="0">
                <a:latin typeface="+mj-lt"/>
                <a:cs typeface="Calibri Light" panose="020F0302020204030204" pitchFamily="34" charset="0"/>
              </a:rPr>
              <a:t>March 20</a:t>
            </a:r>
          </a:p>
          <a:p>
            <a:pPr lvl="1"/>
            <a:r>
              <a:rPr lang="en-US" sz="4200" dirty="0">
                <a:latin typeface="+mj-lt"/>
                <a:cs typeface="Calibri Light" panose="020F0302020204030204" pitchFamily="34" charset="0"/>
              </a:rPr>
              <a:t>April 10, 24</a:t>
            </a:r>
          </a:p>
          <a:p>
            <a:pPr lvl="1"/>
            <a:r>
              <a:rPr lang="en-US" sz="4200" dirty="0">
                <a:latin typeface="+mj-lt"/>
                <a:cs typeface="Calibri Light" panose="020F0302020204030204" pitchFamily="34" charset="0"/>
              </a:rPr>
              <a:t>May 8, 22,</a:t>
            </a:r>
          </a:p>
          <a:p>
            <a:pPr lvl="1"/>
            <a:r>
              <a:rPr lang="en-US" sz="4200" dirty="0">
                <a:latin typeface="+mj-lt"/>
                <a:cs typeface="Calibri Light" panose="020F0302020204030204" pitchFamily="34" charset="0"/>
              </a:rPr>
              <a:t>June 5, 19, 26</a:t>
            </a:r>
          </a:p>
          <a:p>
            <a:pPr lvl="1"/>
            <a:r>
              <a:rPr lang="en-US" sz="4200" dirty="0">
                <a:latin typeface="+mj-lt"/>
                <a:cs typeface="Calibri Light" panose="020F0302020204030204" pitchFamily="34" charset="0"/>
              </a:rPr>
              <a:t>July 10, 17, 22, 24, 31</a:t>
            </a:r>
          </a:p>
          <a:p>
            <a:pPr lvl="1"/>
            <a:r>
              <a:rPr lang="en-US" sz="4200" dirty="0">
                <a:latin typeface="+mj-lt"/>
                <a:cs typeface="Calibri Light" panose="020F0302020204030204" pitchFamily="34" charset="0"/>
              </a:rPr>
              <a:t>August 5, 7, 10, 14</a:t>
            </a:r>
          </a:p>
          <a:p>
            <a:pPr lvl="1"/>
            <a:endParaRPr lang="en-US" sz="4200" dirty="0">
              <a:latin typeface="+mj-lt"/>
              <a:cs typeface="Calibri Light" panose="020F0302020204030204" pitchFamily="34" charset="0"/>
            </a:endParaRPr>
          </a:p>
          <a:p>
            <a:r>
              <a:rPr lang="en-US" sz="4200" dirty="0">
                <a:latin typeface="+mj-lt"/>
                <a:cs typeface="Calibri Light" panose="020F0302020204030204" pitchFamily="34" charset="0"/>
              </a:rPr>
              <a:t>Guest presenters (four entities) provided information to the WG on vetting services.</a:t>
            </a:r>
          </a:p>
          <a:p>
            <a:pPr lvl="1"/>
            <a:r>
              <a:rPr lang="en-US" sz="4200" dirty="0">
                <a:latin typeface="+mj-lt"/>
                <a:cs typeface="Calibri Light" panose="020F0302020204030204" pitchFamily="34" charset="0"/>
              </a:rPr>
              <a:t>BT Americas</a:t>
            </a:r>
          </a:p>
          <a:p>
            <a:pPr lvl="1"/>
            <a:r>
              <a:rPr lang="en-US" sz="4200" dirty="0">
                <a:latin typeface="+mj-lt"/>
                <a:cs typeface="Calibri Light" panose="020F0302020204030204" pitchFamily="34" charset="0"/>
              </a:rPr>
              <a:t>CTIA</a:t>
            </a:r>
          </a:p>
          <a:p>
            <a:pPr lvl="1"/>
            <a:r>
              <a:rPr lang="en-US" sz="4200" dirty="0">
                <a:latin typeface="+mj-lt"/>
                <a:cs typeface="Calibri Light" panose="020F0302020204030204" pitchFamily="34" charset="0"/>
              </a:rPr>
              <a:t>Neustar</a:t>
            </a:r>
          </a:p>
          <a:p>
            <a:pPr lvl="1"/>
            <a:r>
              <a:rPr lang="en-US" sz="4200" dirty="0">
                <a:latin typeface="+mj-lt"/>
                <a:cs typeface="Calibri Light" panose="020F0302020204030204" pitchFamily="34" charset="0"/>
              </a:rPr>
              <a:t>Numeracle</a:t>
            </a:r>
          </a:p>
          <a:p>
            <a:pPr marL="0" indent="0">
              <a:buNone/>
            </a:pPr>
            <a:endParaRPr lang="en-US" dirty="0">
              <a:latin typeface="+mj-lt"/>
              <a:cs typeface="Calibri Light" panose="020F0302020204030204" pitchFamily="34" charset="0"/>
            </a:endParaRPr>
          </a:p>
          <a:p>
            <a:pPr marL="0" indent="0">
              <a:buNone/>
            </a:pPr>
            <a:r>
              <a:rPr lang="en-US" sz="2200" dirty="0">
                <a:latin typeface="+mj-lt"/>
                <a:cs typeface="Aharoni" panose="02010803020104030203" pitchFamily="2" charset="-79"/>
              </a:rPr>
              <a:t> </a:t>
            </a:r>
          </a:p>
          <a:p>
            <a:pPr marL="0" indent="0">
              <a:buNone/>
            </a:pPr>
            <a:r>
              <a:rPr lang="en-US" sz="7200" dirty="0">
                <a:latin typeface="Aharoni" panose="02010803020104030203" pitchFamily="2" charset="-79"/>
                <a:cs typeface="Aharoni" panose="02010803020104030203" pitchFamily="2" charset="-79"/>
              </a:rPr>
              <a:t> </a:t>
            </a:r>
          </a:p>
          <a:p>
            <a:pPr lvl="3"/>
            <a:endParaRPr lang="en-US" sz="6200" dirty="0">
              <a:latin typeface="Calibri Light" panose="020F0302020204030204" pitchFamily="34" charset="0"/>
              <a:cs typeface="Calibri Light" panose="020F0302020204030204" pitchFamily="34" charset="0"/>
            </a:endParaRPr>
          </a:p>
          <a:p>
            <a:pPr lvl="3"/>
            <a:endParaRPr lang="en-US" sz="6200" dirty="0">
              <a:latin typeface="Calibri Light" panose="020F0302020204030204" pitchFamily="34" charset="0"/>
              <a:cs typeface="Calibri Light" panose="020F0302020204030204" pitchFamily="34" charset="0"/>
            </a:endParaRPr>
          </a:p>
          <a:p>
            <a:pPr lvl="3"/>
            <a:endParaRPr lang="en-US" sz="6200" dirty="0">
              <a:latin typeface="Calibri Light" panose="020F0302020204030204" pitchFamily="34" charset="0"/>
              <a:cs typeface="Calibri Light" panose="020F0302020204030204" pitchFamily="34" charset="0"/>
            </a:endParaRPr>
          </a:p>
          <a:p>
            <a:pPr lvl="3"/>
            <a:endParaRPr lang="en-US" sz="6200" dirty="0">
              <a:latin typeface="Calibri Light" panose="020F0302020204030204" pitchFamily="34" charset="0"/>
              <a:cs typeface="Calibri Light" panose="020F0302020204030204" pitchFamily="34" charset="0"/>
            </a:endParaRPr>
          </a:p>
          <a:p>
            <a:pPr lvl="3"/>
            <a:endParaRPr lang="en-US" sz="6200" dirty="0">
              <a:latin typeface="Calibri Light" panose="020F0302020204030204" pitchFamily="34" charset="0"/>
              <a:cs typeface="Calibri Light" panose="020F0302020204030204" pitchFamily="34" charset="0"/>
            </a:endParaRPr>
          </a:p>
          <a:p>
            <a:pPr lvl="3"/>
            <a:endParaRPr lang="en-US" sz="6200" dirty="0">
              <a:latin typeface="Calibri Light" panose="020F0302020204030204" pitchFamily="34" charset="0"/>
              <a:cs typeface="Calibri Light" panose="020F0302020204030204" pitchFamily="34" charset="0"/>
            </a:endParaRPr>
          </a:p>
          <a:p>
            <a:pPr lvl="3"/>
            <a:endParaRPr lang="en-US" sz="6200" dirty="0">
              <a:latin typeface="Calibri Light" panose="020F0302020204030204" pitchFamily="34" charset="0"/>
              <a:cs typeface="Calibri Light" panose="020F0302020204030204" pitchFamily="34" charset="0"/>
            </a:endParaRPr>
          </a:p>
          <a:p>
            <a:pPr lvl="3"/>
            <a:endParaRPr lang="en-US" sz="6200" dirty="0">
              <a:latin typeface="Calibri Light" panose="020F0302020204030204" pitchFamily="34" charset="0"/>
              <a:cs typeface="Calibri Light" panose="020F0302020204030204" pitchFamily="34" charset="0"/>
            </a:endParaRPr>
          </a:p>
          <a:p>
            <a:pPr lvl="3"/>
            <a:endParaRPr lang="en-US" sz="6200" dirty="0">
              <a:latin typeface="Calibri Light" panose="020F0302020204030204" pitchFamily="34" charset="0"/>
              <a:cs typeface="Calibri Light" panose="020F0302020204030204" pitchFamily="34" charset="0"/>
            </a:endParaRPr>
          </a:p>
          <a:p>
            <a:pPr marL="1371600" lvl="3" indent="0">
              <a:buNone/>
            </a:pPr>
            <a:endParaRPr lang="en-US" sz="6200" dirty="0">
              <a:latin typeface="Calibri Light" panose="020F0302020204030204" pitchFamily="34" charset="0"/>
              <a:cs typeface="Calibri Light" panose="020F0302020204030204" pitchFamily="34" charset="0"/>
            </a:endParaRPr>
          </a:p>
        </p:txBody>
      </p:sp>
      <p:sp>
        <p:nvSpPr>
          <p:cNvPr id="4" name="Slide Number Placeholder 3"/>
          <p:cNvSpPr>
            <a:spLocks noGrp="1"/>
          </p:cNvSpPr>
          <p:nvPr>
            <p:ph type="sldNum" sz="quarter" idx="12"/>
          </p:nvPr>
        </p:nvSpPr>
        <p:spPr/>
        <p:txBody>
          <a:bodyPr/>
          <a:lstStyle/>
          <a:p>
            <a:fld id="{69E57DC2-970A-4B3E-BB1C-7A09969E49DF}" type="slidenum">
              <a:rPr lang="en-US" smtClean="0"/>
              <a:t>5</a:t>
            </a:fld>
            <a:endParaRPr lang="en-US" dirty="0"/>
          </a:p>
        </p:txBody>
      </p:sp>
    </p:spTree>
    <p:extLst>
      <p:ext uri="{BB962C8B-B14F-4D97-AF65-F5344CB8AC3E}">
        <p14:creationId xmlns:p14="http://schemas.microsoft.com/office/powerpoint/2010/main" val="26141752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AABE84-F922-49E8-943D-F59B375B698A}"/>
              </a:ext>
            </a:extLst>
          </p:cNvPr>
          <p:cNvSpPr>
            <a:spLocks noGrp="1"/>
          </p:cNvSpPr>
          <p:nvPr>
            <p:ph type="title"/>
          </p:nvPr>
        </p:nvSpPr>
        <p:spPr>
          <a:xfrm>
            <a:off x="683654" y="0"/>
            <a:ext cx="10515600" cy="1325563"/>
          </a:xfrm>
        </p:spPr>
        <p:txBody>
          <a:bodyPr/>
          <a:lstStyle/>
          <a:p>
            <a:pPr algn="ctr"/>
            <a:r>
              <a:rPr lang="en-US" b="1" dirty="0">
                <a:latin typeface="Calibri Light" panose="020F0302020204030204" pitchFamily="34" charset="0"/>
                <a:cs typeface="Calibri Light" panose="020F0302020204030204" pitchFamily="34" charset="0"/>
              </a:rPr>
              <a:t> MEMBERSHIP</a:t>
            </a:r>
          </a:p>
        </p:txBody>
      </p:sp>
      <p:sp>
        <p:nvSpPr>
          <p:cNvPr id="4" name="Slide Number Placeholder 3"/>
          <p:cNvSpPr>
            <a:spLocks noGrp="1"/>
          </p:cNvSpPr>
          <p:nvPr>
            <p:ph type="sldNum" sz="quarter" idx="12"/>
          </p:nvPr>
        </p:nvSpPr>
        <p:spPr/>
        <p:txBody>
          <a:bodyPr/>
          <a:lstStyle/>
          <a:p>
            <a:fld id="{69E57DC2-970A-4B3E-BB1C-7A09969E49DF}" type="slidenum">
              <a:rPr lang="en-US" smtClean="0"/>
              <a:t>6</a:t>
            </a:fld>
            <a:endParaRPr lang="en-US" dirty="0"/>
          </a:p>
        </p:txBody>
      </p:sp>
      <p:sp>
        <p:nvSpPr>
          <p:cNvPr id="7" name="Content Placeholder 5">
            <a:extLst>
              <a:ext uri="{FF2B5EF4-FFF2-40B4-BE49-F238E27FC236}">
                <a16:creationId xmlns:a16="http://schemas.microsoft.com/office/drawing/2014/main" id="{55D242D9-91DD-4DB9-98AA-1BFF162C4B3A}"/>
              </a:ext>
            </a:extLst>
          </p:cNvPr>
          <p:cNvSpPr txBox="1">
            <a:spLocks noGrp="1"/>
          </p:cNvSpPr>
          <p:nvPr>
            <p:ph idx="1"/>
          </p:nvPr>
        </p:nvSpPr>
        <p:spPr>
          <a:xfrm>
            <a:off x="1704975" y="1690688"/>
            <a:ext cx="3495675" cy="4351338"/>
          </a:xfrm>
          <a:prstGeom prst="rect">
            <a:avLst/>
          </a:prstGeom>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8000" dirty="0">
                <a:latin typeface="+mj-lt"/>
              </a:rPr>
              <a:t>AT&amp;T</a:t>
            </a:r>
          </a:p>
          <a:p>
            <a:r>
              <a:rPr lang="en-US" sz="8000" dirty="0">
                <a:latin typeface="+mj-lt"/>
              </a:rPr>
              <a:t>ATIS</a:t>
            </a:r>
          </a:p>
          <a:p>
            <a:r>
              <a:rPr lang="en-US" sz="8000" dirty="0">
                <a:latin typeface="+mj-lt"/>
              </a:rPr>
              <a:t>Bandwidth</a:t>
            </a:r>
          </a:p>
          <a:p>
            <a:r>
              <a:rPr lang="en-US" sz="8000" dirty="0">
                <a:latin typeface="+mj-lt"/>
              </a:rPr>
              <a:t>CenturyLink</a:t>
            </a:r>
          </a:p>
          <a:p>
            <a:r>
              <a:rPr lang="en-US" sz="8000" dirty="0">
                <a:latin typeface="+mj-lt"/>
              </a:rPr>
              <a:t>Charter Communications, Inc</a:t>
            </a:r>
          </a:p>
          <a:p>
            <a:r>
              <a:rPr lang="en-US" sz="8000" dirty="0">
                <a:latin typeface="+mj-lt"/>
              </a:rPr>
              <a:t>Comcast </a:t>
            </a:r>
          </a:p>
          <a:p>
            <a:r>
              <a:rPr lang="en-US" sz="8000" dirty="0">
                <a:latin typeface="+mj-lt"/>
              </a:rPr>
              <a:t>Cox Communications</a:t>
            </a:r>
          </a:p>
          <a:p>
            <a:r>
              <a:rPr lang="en-US" sz="8000" dirty="0">
                <a:latin typeface="+mj-lt"/>
              </a:rPr>
              <a:t>FCC</a:t>
            </a:r>
          </a:p>
          <a:p>
            <a:r>
              <a:rPr lang="en-US" sz="8000" dirty="0">
                <a:latin typeface="+mj-lt"/>
              </a:rPr>
              <a:t>Google</a:t>
            </a:r>
          </a:p>
          <a:p>
            <a:r>
              <a:rPr lang="en-US" sz="8000" dirty="0">
                <a:latin typeface="+mj-lt"/>
              </a:rPr>
              <a:t>iconectiv</a:t>
            </a:r>
          </a:p>
          <a:p>
            <a:r>
              <a:rPr lang="en-US" sz="8000" dirty="0">
                <a:latin typeface="+mj-lt"/>
              </a:rPr>
              <a:t>INCOMPAS</a:t>
            </a:r>
          </a:p>
          <a:p>
            <a:endParaRPr lang="en-US" sz="8000" dirty="0"/>
          </a:p>
          <a:p>
            <a:endParaRPr lang="en-US" dirty="0"/>
          </a:p>
          <a:p>
            <a:endParaRPr lang="en-US" dirty="0"/>
          </a:p>
          <a:p>
            <a:pPr marL="0" indent="0">
              <a:buFont typeface="Arial" panose="020B0604020202020204" pitchFamily="34" charset="0"/>
              <a:buNone/>
            </a:pPr>
            <a:r>
              <a:rPr lang="en-US" dirty="0"/>
              <a:t> </a:t>
            </a:r>
          </a:p>
          <a:p>
            <a:endParaRPr lang="en-US" dirty="0"/>
          </a:p>
        </p:txBody>
      </p:sp>
      <p:sp>
        <p:nvSpPr>
          <p:cNvPr id="8" name="Content Placeholder 3">
            <a:extLst>
              <a:ext uri="{FF2B5EF4-FFF2-40B4-BE49-F238E27FC236}">
                <a16:creationId xmlns:a16="http://schemas.microsoft.com/office/drawing/2014/main" id="{1EBE6F86-E8C8-4757-AF98-E68A91994A02}"/>
              </a:ext>
            </a:extLst>
          </p:cNvPr>
          <p:cNvSpPr txBox="1">
            <a:spLocks/>
          </p:cNvSpPr>
          <p:nvPr/>
        </p:nvSpPr>
        <p:spPr>
          <a:xfrm>
            <a:off x="6287537" y="1690688"/>
            <a:ext cx="5157787" cy="528708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80000"/>
              </a:lnSpc>
            </a:pPr>
            <a:r>
              <a:rPr lang="en-US" sz="2000" dirty="0" err="1">
                <a:latin typeface="+mj-lt"/>
              </a:rPr>
              <a:t>Intrado</a:t>
            </a:r>
            <a:r>
              <a:rPr lang="en-US" sz="2000" dirty="0">
                <a:latin typeface="+mj-lt"/>
              </a:rPr>
              <a:t> Communications, LLC</a:t>
            </a:r>
          </a:p>
          <a:p>
            <a:pPr>
              <a:lnSpc>
                <a:spcPct val="80000"/>
              </a:lnSpc>
            </a:pPr>
            <a:r>
              <a:rPr lang="en-US" sz="2000" dirty="0">
                <a:latin typeface="+mj-lt"/>
              </a:rPr>
              <a:t>Montana PSC</a:t>
            </a:r>
          </a:p>
          <a:p>
            <a:pPr>
              <a:lnSpc>
                <a:spcPct val="80000"/>
              </a:lnSpc>
            </a:pPr>
            <a:r>
              <a:rPr lang="en-US" sz="2000" dirty="0">
                <a:latin typeface="+mj-lt"/>
              </a:rPr>
              <a:t>NTCA</a:t>
            </a:r>
          </a:p>
          <a:p>
            <a:pPr>
              <a:lnSpc>
                <a:spcPct val="80000"/>
              </a:lnSpc>
            </a:pPr>
            <a:r>
              <a:rPr lang="en-US" sz="2000" dirty="0">
                <a:latin typeface="+mj-lt"/>
              </a:rPr>
              <a:t>Peerless Network, Inc.</a:t>
            </a:r>
          </a:p>
          <a:p>
            <a:pPr>
              <a:lnSpc>
                <a:spcPct val="80000"/>
              </a:lnSpc>
            </a:pPr>
            <a:r>
              <a:rPr lang="en-US" sz="2000" dirty="0">
                <a:latin typeface="+mj-lt"/>
              </a:rPr>
              <a:t>SIP Forum</a:t>
            </a:r>
          </a:p>
          <a:p>
            <a:pPr>
              <a:lnSpc>
                <a:spcPct val="80000"/>
              </a:lnSpc>
            </a:pPr>
            <a:r>
              <a:rPr lang="en-US" sz="2000" dirty="0">
                <a:latin typeface="+mj-lt"/>
              </a:rPr>
              <a:t>Smithville Communications</a:t>
            </a:r>
          </a:p>
          <a:p>
            <a:pPr>
              <a:lnSpc>
                <a:spcPct val="80000"/>
              </a:lnSpc>
            </a:pPr>
            <a:r>
              <a:rPr lang="en-US" sz="2000" dirty="0" err="1">
                <a:latin typeface="+mj-lt"/>
              </a:rPr>
              <a:t>Somos</a:t>
            </a:r>
            <a:endParaRPr lang="en-US" sz="2000" dirty="0">
              <a:latin typeface="+mj-lt"/>
            </a:endParaRPr>
          </a:p>
          <a:p>
            <a:pPr>
              <a:lnSpc>
                <a:spcPct val="80000"/>
              </a:lnSpc>
            </a:pPr>
            <a:r>
              <a:rPr lang="en-US" sz="2000" dirty="0">
                <a:latin typeface="+mj-lt"/>
              </a:rPr>
              <a:t>T-Mobile USA</a:t>
            </a:r>
          </a:p>
          <a:p>
            <a:pPr>
              <a:lnSpc>
                <a:spcPct val="80000"/>
              </a:lnSpc>
            </a:pPr>
            <a:r>
              <a:rPr lang="en-US" sz="2000" dirty="0" err="1">
                <a:latin typeface="+mj-lt"/>
              </a:rPr>
              <a:t>TransNexus</a:t>
            </a:r>
            <a:r>
              <a:rPr lang="en-US" sz="2000" dirty="0">
                <a:latin typeface="+mj-lt"/>
              </a:rPr>
              <a:t>, Inc.</a:t>
            </a:r>
          </a:p>
          <a:p>
            <a:pPr>
              <a:lnSpc>
                <a:spcPct val="80000"/>
              </a:lnSpc>
            </a:pPr>
            <a:r>
              <a:rPr lang="en-US" sz="2000" dirty="0" err="1">
                <a:latin typeface="+mj-lt"/>
              </a:rPr>
              <a:t>USTelecom</a:t>
            </a:r>
            <a:endParaRPr lang="en-US" sz="2000" dirty="0">
              <a:latin typeface="+mj-lt"/>
            </a:endParaRPr>
          </a:p>
          <a:p>
            <a:pPr>
              <a:lnSpc>
                <a:spcPct val="80000"/>
              </a:lnSpc>
            </a:pPr>
            <a:r>
              <a:rPr lang="en-US" sz="2000" dirty="0" err="1">
                <a:latin typeface="+mj-lt"/>
              </a:rPr>
              <a:t>Telnyx</a:t>
            </a:r>
            <a:r>
              <a:rPr lang="en-US" sz="2000" dirty="0">
                <a:latin typeface="+mj-lt"/>
              </a:rPr>
              <a:t> LLC</a:t>
            </a:r>
          </a:p>
          <a:p>
            <a:pPr marL="0" indent="0">
              <a:buNone/>
            </a:pPr>
            <a:endParaRPr lang="en-US" dirty="0"/>
          </a:p>
        </p:txBody>
      </p:sp>
    </p:spTree>
    <p:extLst>
      <p:ext uri="{BB962C8B-B14F-4D97-AF65-F5344CB8AC3E}">
        <p14:creationId xmlns:p14="http://schemas.microsoft.com/office/powerpoint/2010/main" val="15355734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Calibri Light" panose="020F0302020204030204" pitchFamily="34" charset="0"/>
                <a:cs typeface="Calibri Light" panose="020F0302020204030204" pitchFamily="34" charset="0"/>
              </a:rPr>
              <a:t>CLOSING</a:t>
            </a:r>
          </a:p>
        </p:txBody>
      </p:sp>
      <p:sp>
        <p:nvSpPr>
          <p:cNvPr id="3" name="Content Placeholder 2"/>
          <p:cNvSpPr>
            <a:spLocks noGrp="1"/>
          </p:cNvSpPr>
          <p:nvPr>
            <p:ph idx="1"/>
          </p:nvPr>
        </p:nvSpPr>
        <p:spPr>
          <a:xfrm>
            <a:off x="838200" y="1534886"/>
            <a:ext cx="10515600" cy="4335827"/>
          </a:xfrm>
        </p:spPr>
        <p:txBody>
          <a:bodyPr>
            <a:normAutofit fontScale="92500" lnSpcReduction="10000"/>
          </a:bodyPr>
          <a:lstStyle/>
          <a:p>
            <a:pPr marL="0" indent="0">
              <a:buNone/>
            </a:pPr>
            <a:endParaRPr lang="en-US" sz="2200" dirty="0">
              <a:latin typeface="Calibri Light" panose="020F0302020204030204" pitchFamily="34" charset="0"/>
              <a:cs typeface="Calibri Light" panose="020F0302020204030204" pitchFamily="34" charset="0"/>
            </a:endParaRPr>
          </a:p>
          <a:p>
            <a:pPr marL="0" indent="0">
              <a:buNone/>
            </a:pPr>
            <a:r>
              <a:rPr lang="en-US" sz="3600" dirty="0">
                <a:latin typeface="Calibri Light" panose="020F0302020204030204" pitchFamily="34" charset="0"/>
                <a:cs typeface="Calibri Light" panose="020F0302020204030204" pitchFamily="34" charset="0"/>
              </a:rPr>
              <a:t>Q&amp;A</a:t>
            </a:r>
          </a:p>
          <a:p>
            <a:pPr marL="0" indent="0">
              <a:buNone/>
            </a:pPr>
            <a:endParaRPr lang="en-US" sz="2200" dirty="0">
              <a:latin typeface="Calibri Light" panose="020F0302020204030204" pitchFamily="34" charset="0"/>
              <a:cs typeface="Calibri Light" panose="020F0302020204030204" pitchFamily="34" charset="0"/>
            </a:endParaRPr>
          </a:p>
          <a:p>
            <a:pPr marL="0" indent="0">
              <a:buNone/>
            </a:pPr>
            <a:endParaRPr lang="en-US" sz="2200" dirty="0">
              <a:latin typeface="Calibri Light" panose="020F0302020204030204" pitchFamily="34" charset="0"/>
              <a:cs typeface="Calibri Light" panose="020F0302020204030204" pitchFamily="34" charset="0"/>
            </a:endParaRPr>
          </a:p>
          <a:p>
            <a:pPr marL="0" indent="0">
              <a:buNone/>
            </a:pPr>
            <a:endParaRPr lang="en-US" sz="2200" dirty="0">
              <a:latin typeface="Calibri Light" panose="020F0302020204030204" pitchFamily="34" charset="0"/>
              <a:cs typeface="Calibri Light" panose="020F0302020204030204" pitchFamily="34" charset="0"/>
            </a:endParaRPr>
          </a:p>
          <a:p>
            <a:pPr marL="0" indent="0">
              <a:buNone/>
            </a:pPr>
            <a:r>
              <a:rPr lang="en-US" sz="2200" dirty="0">
                <a:latin typeface="Calibri Light" panose="020F0302020204030204" pitchFamily="34" charset="0"/>
                <a:cs typeface="Calibri Light" panose="020F0302020204030204" pitchFamily="34" charset="0"/>
              </a:rPr>
              <a:t>Contact information for further questions:</a:t>
            </a:r>
            <a:br>
              <a:rPr lang="en-US" sz="2200" dirty="0">
                <a:latin typeface="Calibri Light" panose="020F0302020204030204" pitchFamily="34" charset="0"/>
                <a:cs typeface="Calibri Light" panose="020F0302020204030204" pitchFamily="34" charset="0"/>
              </a:rPr>
            </a:br>
            <a:endParaRPr lang="en-US" sz="2200" dirty="0">
              <a:latin typeface="Calibri Light" panose="020F0302020204030204" pitchFamily="34" charset="0"/>
              <a:cs typeface="Calibri Light" panose="020F0302020204030204" pitchFamily="34" charset="0"/>
            </a:endParaRPr>
          </a:p>
          <a:p>
            <a:pPr marL="0" indent="0">
              <a:buNone/>
            </a:pPr>
            <a:r>
              <a:rPr lang="en-US" sz="2200" dirty="0">
                <a:latin typeface="Calibri Light" panose="020F0302020204030204" pitchFamily="34" charset="0"/>
                <a:cs typeface="Calibri Light" panose="020F0302020204030204" pitchFamily="34" charset="0"/>
              </a:rPr>
              <a:t>Beth Choroser, Comcast</a:t>
            </a:r>
            <a:br>
              <a:rPr lang="en-US" sz="2200" dirty="0">
                <a:latin typeface="Calibri Light" panose="020F0302020204030204" pitchFamily="34" charset="0"/>
                <a:cs typeface="Calibri Light" panose="020F0302020204030204" pitchFamily="34" charset="0"/>
              </a:rPr>
            </a:br>
            <a:r>
              <a:rPr lang="en-US" sz="2200" dirty="0">
                <a:latin typeface="Calibri Light" panose="020F0302020204030204" pitchFamily="34" charset="0"/>
                <a:cs typeface="Calibri Light" panose="020F0302020204030204" pitchFamily="34" charset="0"/>
                <a:hlinkClick r:id="rId3"/>
              </a:rPr>
              <a:t>Beth_Choroser@Comcast.com</a:t>
            </a:r>
            <a:endParaRPr lang="en-US" sz="2400" dirty="0">
              <a:latin typeface="Calibri Light" panose="020F0302020204030204" pitchFamily="34" charset="0"/>
              <a:cs typeface="Calibri Light" panose="020F0302020204030204" pitchFamily="34" charset="0"/>
            </a:endParaRPr>
          </a:p>
          <a:p>
            <a:pPr marL="0" indent="0">
              <a:buNone/>
            </a:pPr>
            <a:endParaRPr lang="en-US" sz="2200" dirty="0">
              <a:latin typeface="Calibri Light" panose="020F0302020204030204" pitchFamily="34" charset="0"/>
              <a:cs typeface="Calibri Light" panose="020F0302020204030204" pitchFamily="34" charset="0"/>
            </a:endParaRPr>
          </a:p>
          <a:p>
            <a:pPr marL="0" indent="0">
              <a:buNone/>
            </a:pPr>
            <a:r>
              <a:rPr lang="en-US" sz="2200" dirty="0">
                <a:latin typeface="Calibri Light" panose="020F0302020204030204" pitchFamily="34" charset="0"/>
                <a:cs typeface="Calibri Light" panose="020F0302020204030204" pitchFamily="34" charset="0"/>
              </a:rPr>
              <a:t>Jackie Wohlgemuth, ATIS</a:t>
            </a:r>
            <a:br>
              <a:rPr lang="en-US" sz="2200" dirty="0">
                <a:latin typeface="Calibri Light" panose="020F0302020204030204" pitchFamily="34" charset="0"/>
                <a:cs typeface="Calibri Light" panose="020F0302020204030204" pitchFamily="34" charset="0"/>
              </a:rPr>
            </a:br>
            <a:r>
              <a:rPr lang="en-US" sz="2200" dirty="0">
                <a:latin typeface="Calibri Light" panose="020F0302020204030204" pitchFamily="34" charset="0"/>
                <a:cs typeface="Calibri Light" panose="020F0302020204030204" pitchFamily="34" charset="0"/>
                <a:hlinkClick r:id="rId4"/>
              </a:rPr>
              <a:t>jwohlgemuth@atis.org</a:t>
            </a:r>
            <a:endParaRPr lang="en-US" sz="2200" dirty="0">
              <a:latin typeface="Calibri Light" panose="020F0302020204030204" pitchFamily="34" charset="0"/>
              <a:cs typeface="Calibri Light" panose="020F0302020204030204" pitchFamily="34" charset="0"/>
            </a:endParaRPr>
          </a:p>
          <a:p>
            <a:pPr marL="0" indent="0">
              <a:buNone/>
            </a:pPr>
            <a:endParaRPr lang="en-US" sz="2200" dirty="0">
              <a:latin typeface="Calibri Light" panose="020F0302020204030204" pitchFamily="34" charset="0"/>
              <a:cs typeface="Calibri Light" panose="020F0302020204030204" pitchFamily="34" charset="0"/>
            </a:endParaRPr>
          </a:p>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smtClean="0"/>
              <a:t>7</a:t>
            </a:fld>
            <a:endParaRPr lang="en-US" dirty="0"/>
          </a:p>
        </p:txBody>
      </p:sp>
    </p:spTree>
    <p:extLst>
      <p:ext uri="{BB962C8B-B14F-4D97-AF65-F5344CB8AC3E}">
        <p14:creationId xmlns:p14="http://schemas.microsoft.com/office/powerpoint/2010/main" val="11603203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AC9DFB169E1D846AF31B077C717F6CA" ma:contentTypeVersion="10" ma:contentTypeDescription="Create a new document." ma:contentTypeScope="" ma:versionID="dc6ce54d395d72b40265d34122e6543a">
  <xsd:schema xmlns:xsd="http://www.w3.org/2001/XMLSchema" xmlns:xs="http://www.w3.org/2001/XMLSchema" xmlns:p="http://schemas.microsoft.com/office/2006/metadata/properties" xmlns:ns3="c996cc13-69a9-4023-9e46-e7c1a1b23e73" targetNamespace="http://schemas.microsoft.com/office/2006/metadata/properties" ma:root="true" ma:fieldsID="26ad0860dc261dc47278f76251738d9c" ns3:_="">
    <xsd:import namespace="c996cc13-69a9-4023-9e46-e7c1a1b23e73"/>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996cc13-69a9-4023-9e46-e7c1a1b23e7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4D83B3A-3C4F-4CBC-B6B0-E1FBC2009A4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996cc13-69a9-4023-9e46-e7c1a1b23e7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C70816F-E6B9-4C50-A345-651707647D27}">
  <ds:schemaRefs>
    <ds:schemaRef ds:uri="http://schemas.microsoft.com/sharepoint/v3/contenttype/forms"/>
  </ds:schemaRefs>
</ds:datastoreItem>
</file>

<file path=customXml/itemProps3.xml><?xml version="1.0" encoding="utf-8"?>
<ds:datastoreItem xmlns:ds="http://schemas.openxmlformats.org/officeDocument/2006/customXml" ds:itemID="{4D791261-9173-4FB6-8E48-4035C7B2076D}">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744</TotalTime>
  <Words>827</Words>
  <Application>Microsoft Office PowerPoint</Application>
  <PresentationFormat>Widescreen</PresentationFormat>
  <Paragraphs>116</Paragraphs>
  <Slides>7</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Aharoni</vt:lpstr>
      <vt:lpstr>Arial</vt:lpstr>
      <vt:lpstr>Calibri</vt:lpstr>
      <vt:lpstr>Calibri Light</vt:lpstr>
      <vt:lpstr>Helvetica Neue</vt:lpstr>
      <vt:lpstr>HELVETICA NEUE LIGHT</vt:lpstr>
      <vt:lpstr>Office Theme</vt:lpstr>
      <vt:lpstr>NANC Call Authentication  Trust Anchor (CATA)  Working Group (WG) (2)</vt:lpstr>
      <vt:lpstr> CATA WG CHARGE</vt:lpstr>
      <vt:lpstr>RECOMMENDED BEST PRACTICES</vt:lpstr>
      <vt:lpstr>RECOMMENDED BEST PRACTICES (cont.)</vt:lpstr>
      <vt:lpstr> LOGISTICS</vt:lpstr>
      <vt:lpstr> MEMBERSHIP</vt:lpstr>
      <vt:lpstr>CLOSING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NANC NNP Issues Working Group</dc:title>
  <dc:creator>Courtney Neville</dc:creator>
  <cp:lastModifiedBy>Jackie Wohlgemuth</cp:lastModifiedBy>
  <cp:revision>47</cp:revision>
  <dcterms:created xsi:type="dcterms:W3CDTF">2018-02-25T18:01:51Z</dcterms:created>
  <dcterms:modified xsi:type="dcterms:W3CDTF">2020-08-26T21:14:52Z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0x010100DAC9DFB169E1D846AF31B077C717F6CA</vt:lpwstr>
  </property>
</Properties>
</file>